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68"/>
  </p:notesMasterIdLst>
  <p:sldIdLst>
    <p:sldId id="256" r:id="rId2"/>
    <p:sldId id="346" r:id="rId3"/>
    <p:sldId id="260" r:id="rId4"/>
    <p:sldId id="377" r:id="rId5"/>
    <p:sldId id="347" r:id="rId6"/>
    <p:sldId id="379" r:id="rId7"/>
    <p:sldId id="378" r:id="rId8"/>
    <p:sldId id="380" r:id="rId9"/>
    <p:sldId id="381" r:id="rId10"/>
    <p:sldId id="382" r:id="rId11"/>
    <p:sldId id="391" r:id="rId12"/>
    <p:sldId id="383" r:id="rId13"/>
    <p:sldId id="384" r:id="rId14"/>
    <p:sldId id="385" r:id="rId15"/>
    <p:sldId id="386" r:id="rId16"/>
    <p:sldId id="387" r:id="rId17"/>
    <p:sldId id="388" r:id="rId18"/>
    <p:sldId id="389" r:id="rId19"/>
    <p:sldId id="390" r:id="rId20"/>
    <p:sldId id="392" r:id="rId21"/>
    <p:sldId id="393" r:id="rId22"/>
    <p:sldId id="394" r:id="rId23"/>
    <p:sldId id="395" r:id="rId24"/>
    <p:sldId id="396" r:id="rId25"/>
    <p:sldId id="397" r:id="rId26"/>
    <p:sldId id="398" r:id="rId27"/>
    <p:sldId id="401" r:id="rId28"/>
    <p:sldId id="402" r:id="rId29"/>
    <p:sldId id="399" r:id="rId30"/>
    <p:sldId id="403" r:id="rId31"/>
    <p:sldId id="405" r:id="rId32"/>
    <p:sldId id="400" r:id="rId33"/>
    <p:sldId id="404" r:id="rId34"/>
    <p:sldId id="406" r:id="rId35"/>
    <p:sldId id="407" r:id="rId36"/>
    <p:sldId id="376" r:id="rId37"/>
    <p:sldId id="375" r:id="rId38"/>
    <p:sldId id="349" r:id="rId39"/>
    <p:sldId id="348" r:id="rId40"/>
    <p:sldId id="350" r:id="rId41"/>
    <p:sldId id="351" r:id="rId42"/>
    <p:sldId id="352" r:id="rId43"/>
    <p:sldId id="353" r:id="rId44"/>
    <p:sldId id="355" r:id="rId45"/>
    <p:sldId id="354" r:id="rId46"/>
    <p:sldId id="356" r:id="rId47"/>
    <p:sldId id="357" r:id="rId48"/>
    <p:sldId id="358" r:id="rId49"/>
    <p:sldId id="359" r:id="rId50"/>
    <p:sldId id="360" r:id="rId51"/>
    <p:sldId id="361" r:id="rId52"/>
    <p:sldId id="363" r:id="rId53"/>
    <p:sldId id="364" r:id="rId54"/>
    <p:sldId id="365" r:id="rId55"/>
    <p:sldId id="366" r:id="rId56"/>
    <p:sldId id="374" r:id="rId57"/>
    <p:sldId id="367" r:id="rId58"/>
    <p:sldId id="368" r:id="rId59"/>
    <p:sldId id="369" r:id="rId60"/>
    <p:sldId id="370" r:id="rId61"/>
    <p:sldId id="371" r:id="rId62"/>
    <p:sldId id="372" r:id="rId63"/>
    <p:sldId id="373" r:id="rId64"/>
    <p:sldId id="408" r:id="rId65"/>
    <p:sldId id="299" r:id="rId66"/>
    <p:sldId id="279" r:id="rId6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700"/>
    <a:srgbClr val="2222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6B8E07-A861-4EEC-9AC7-590434B4DEB8}">
  <a:tblStyle styleId="{156B8E07-A861-4EEC-9AC7-590434B4DEB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89" autoAdjust="0"/>
    <p:restoredTop sz="84022" autoAdjust="0"/>
  </p:normalViewPr>
  <p:slideViewPr>
    <p:cSldViewPr snapToGrid="0">
      <p:cViewPr varScale="1">
        <p:scale>
          <a:sx n="124" d="100"/>
          <a:sy n="124" d="100"/>
        </p:scale>
        <p:origin x="125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1431118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358030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596112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48619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390547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700897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253843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4132193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987337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782459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161512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820985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2419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495056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5627521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9547463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642642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886237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989487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46349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973562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555646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003359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8856233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4070334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292134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720006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8275266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9740249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9195190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8859748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1345830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8336200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831787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1867427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5678813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0935751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404963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9" name="Shape 3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894790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734252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531956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307353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394080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066710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012471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376167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222222"/>
        </a:solidFill>
        <a:effectLst/>
      </p:bgPr>
    </p:bg>
    <p:spTree>
      <p:nvGrpSpPr>
        <p:cNvPr id="1" name="Shape 9"/>
        <p:cNvGrpSpPr/>
        <p:nvPr/>
      </p:nvGrpSpPr>
      <p:grpSpPr>
        <a:xfrm>
          <a:off x="0" y="0"/>
          <a:ext cx="0" cy="0"/>
          <a:chOff x="0" y="0"/>
          <a:chExt cx="0" cy="0"/>
        </a:xfrm>
      </p:grpSpPr>
      <p:sp>
        <p:nvSpPr>
          <p:cNvPr id="10" name="Shape 10"/>
          <p:cNvSpPr/>
          <p:nvPr/>
        </p:nvSpPr>
        <p:spPr>
          <a:xfrm>
            <a:off x="-11025" y="-11025"/>
            <a:ext cx="9144000" cy="5143500"/>
          </a:xfrm>
          <a:prstGeom prst="rect">
            <a:avLst/>
          </a:prstGeom>
          <a:solidFill>
            <a:srgbClr val="222222">
              <a:alpha val="6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1" name="Shape 11"/>
          <p:cNvSpPr/>
          <p:nvPr/>
        </p:nvSpPr>
        <p:spPr>
          <a:xfrm>
            <a:off x="5086350" y="-38100"/>
            <a:ext cx="4114800" cy="5219700"/>
          </a:xfrm>
          <a:custGeom>
            <a:avLst/>
            <a:gdLst/>
            <a:ahLst/>
            <a:cxnLst/>
            <a:rect l="0" t="0" r="0" b="0"/>
            <a:pathLst>
              <a:path w="164592" h="208788" extrusionOk="0">
                <a:moveTo>
                  <a:pt x="0" y="1524"/>
                </a:moveTo>
                <a:lnTo>
                  <a:pt x="107442" y="208788"/>
                </a:lnTo>
                <a:lnTo>
                  <a:pt x="164592" y="208788"/>
                </a:lnTo>
                <a:lnTo>
                  <a:pt x="164592" y="0"/>
                </a:lnTo>
                <a:close/>
              </a:path>
            </a:pathLst>
          </a:custGeom>
          <a:solidFill>
            <a:srgbClr val="FF8700">
              <a:alpha val="85380"/>
            </a:srgbClr>
          </a:solidFill>
          <a:ln>
            <a:noFill/>
          </a:ln>
        </p:spPr>
      </p:sp>
      <p:sp>
        <p:nvSpPr>
          <p:cNvPr id="12" name="Shape 12"/>
          <p:cNvSpPr/>
          <p:nvPr/>
        </p:nvSpPr>
        <p:spPr>
          <a:xfrm flipH="1">
            <a:off x="-418950" y="4394400"/>
            <a:ext cx="8172300" cy="749100"/>
          </a:xfrm>
          <a:prstGeom prst="parallelogram">
            <a:avLst>
              <a:gd name="adj" fmla="val 51542"/>
            </a:avLst>
          </a:prstGeom>
          <a:solidFill>
            <a:srgbClr val="FFFFFF">
              <a:alpha val="17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solidFill>
                <a:srgbClr val="434343"/>
              </a:solidFill>
            </a:endParaRPr>
          </a:p>
        </p:txBody>
      </p:sp>
      <p:sp>
        <p:nvSpPr>
          <p:cNvPr id="13" name="Shape 13"/>
          <p:cNvSpPr/>
          <p:nvPr/>
        </p:nvSpPr>
        <p:spPr>
          <a:xfrm flipH="1">
            <a:off x="1028475" y="4166400"/>
            <a:ext cx="8369700" cy="228000"/>
          </a:xfrm>
          <a:prstGeom prst="parallelogram">
            <a:avLst>
              <a:gd name="adj" fmla="val 51542"/>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4" name="Shape 14"/>
          <p:cNvSpPr txBox="1">
            <a:spLocks noGrp="1"/>
          </p:cNvSpPr>
          <p:nvPr>
            <p:ph type="ctrTitle"/>
          </p:nvPr>
        </p:nvSpPr>
        <p:spPr>
          <a:xfrm>
            <a:off x="1028475" y="0"/>
            <a:ext cx="5238600" cy="4020000"/>
          </a:xfrm>
          <a:prstGeom prst="rect">
            <a:avLst/>
          </a:prstGeom>
        </p:spPr>
        <p:txBody>
          <a:bodyPr spcFirstLastPara="1" wrap="square" lIns="91425" tIns="91425" rIns="91425" bIns="91425" anchor="b" anchorCtr="0"/>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1"/>
        <p:cNvGrpSpPr/>
        <p:nvPr/>
      </p:nvGrpSpPr>
      <p:grpSpPr>
        <a:xfrm>
          <a:off x="0" y="0"/>
          <a:ext cx="0" cy="0"/>
          <a:chOff x="0" y="0"/>
          <a:chExt cx="0" cy="0"/>
        </a:xfrm>
      </p:grpSpPr>
      <p:sp>
        <p:nvSpPr>
          <p:cNvPr id="22" name="Shape 22"/>
          <p:cNvSpPr/>
          <p:nvPr/>
        </p:nvSpPr>
        <p:spPr>
          <a:xfrm>
            <a:off x="-44050" y="-38100"/>
            <a:ext cx="4139800" cy="5192625"/>
          </a:xfrm>
          <a:custGeom>
            <a:avLst/>
            <a:gdLst/>
            <a:ahLst/>
            <a:cxnLst/>
            <a:rect l="0" t="0" r="0" b="0"/>
            <a:pathLst>
              <a:path w="165592" h="207705" extrusionOk="0">
                <a:moveTo>
                  <a:pt x="165592" y="207264"/>
                </a:moveTo>
                <a:lnTo>
                  <a:pt x="58150" y="0"/>
                </a:lnTo>
                <a:lnTo>
                  <a:pt x="0" y="643"/>
                </a:lnTo>
                <a:lnTo>
                  <a:pt x="881" y="207705"/>
                </a:lnTo>
                <a:close/>
              </a:path>
            </a:pathLst>
          </a:custGeom>
          <a:solidFill>
            <a:srgbClr val="F3F3F3"/>
          </a:solidFill>
          <a:ln>
            <a:noFill/>
          </a:ln>
        </p:spPr>
      </p:sp>
      <p:sp>
        <p:nvSpPr>
          <p:cNvPr id="23" name="Shape 23"/>
          <p:cNvSpPr/>
          <p:nvPr/>
        </p:nvSpPr>
        <p:spPr>
          <a:xfrm flipH="1">
            <a:off x="-647600" y="-14750"/>
            <a:ext cx="2481900" cy="749100"/>
          </a:xfrm>
          <a:prstGeom prst="parallelogram">
            <a:avLst>
              <a:gd name="adj" fmla="val 51542"/>
            </a:avLst>
          </a:prstGeom>
          <a:solidFill>
            <a:srgbClr val="22222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4" name="Shape 24"/>
          <p:cNvSpPr txBox="1">
            <a:spLocks noGrp="1"/>
          </p:cNvSpPr>
          <p:nvPr>
            <p:ph type="body" idx="1"/>
          </p:nvPr>
        </p:nvSpPr>
        <p:spPr>
          <a:xfrm>
            <a:off x="990375" y="1021950"/>
            <a:ext cx="7343100" cy="3372600"/>
          </a:xfrm>
          <a:prstGeom prst="rect">
            <a:avLst/>
          </a:prstGeom>
        </p:spPr>
        <p:txBody>
          <a:bodyPr spcFirstLastPara="1" wrap="square" lIns="91425" tIns="91425" rIns="91425" bIns="91425" anchor="ctr" anchorCtr="0"/>
          <a:lstStyle>
            <a:lvl1pPr marL="457200" lvl="0" indent="-457200" rtl="0">
              <a:spcBef>
                <a:spcPts val="600"/>
              </a:spcBef>
              <a:spcAft>
                <a:spcPts val="0"/>
              </a:spcAft>
              <a:buSzPts val="3600"/>
              <a:buChar char="▸"/>
              <a:defRPr sz="3600" i="1"/>
            </a:lvl1pPr>
            <a:lvl2pPr marL="914400" lvl="1" indent="-457200" rtl="0">
              <a:spcBef>
                <a:spcPts val="0"/>
              </a:spcBef>
              <a:spcAft>
                <a:spcPts val="0"/>
              </a:spcAft>
              <a:buSzPts val="3600"/>
              <a:buChar char="▹"/>
              <a:defRPr sz="3600" i="1"/>
            </a:lvl2pPr>
            <a:lvl3pPr marL="1371600" lvl="2" indent="-457200" rtl="0">
              <a:spcBef>
                <a:spcPts val="0"/>
              </a:spcBef>
              <a:spcAft>
                <a:spcPts val="0"/>
              </a:spcAft>
              <a:buSzPts val="3600"/>
              <a:buChar char="▹"/>
              <a:defRPr sz="3600" i="1"/>
            </a:lvl3pPr>
            <a:lvl4pPr marL="1828800" lvl="3" indent="-457200" rtl="0">
              <a:spcBef>
                <a:spcPts val="0"/>
              </a:spcBef>
              <a:spcAft>
                <a:spcPts val="0"/>
              </a:spcAft>
              <a:buSzPts val="3600"/>
              <a:buChar char="▹"/>
              <a:defRPr sz="3600" i="1"/>
            </a:lvl4pPr>
            <a:lvl5pPr marL="2286000" lvl="4" indent="-457200" rtl="0">
              <a:spcBef>
                <a:spcPts val="0"/>
              </a:spcBef>
              <a:spcAft>
                <a:spcPts val="0"/>
              </a:spcAft>
              <a:buSzPts val="3600"/>
              <a:buChar char="▹"/>
              <a:defRPr sz="3600" i="1"/>
            </a:lvl5pPr>
            <a:lvl6pPr marL="2743200" lvl="5" indent="-457200" rtl="0">
              <a:spcBef>
                <a:spcPts val="0"/>
              </a:spcBef>
              <a:spcAft>
                <a:spcPts val="0"/>
              </a:spcAft>
              <a:buSzPts val="3600"/>
              <a:buChar char="▹"/>
              <a:defRPr sz="3600" i="1"/>
            </a:lvl6pPr>
            <a:lvl7pPr marL="3200400" lvl="6" indent="-457200" rtl="0">
              <a:spcBef>
                <a:spcPts val="0"/>
              </a:spcBef>
              <a:spcAft>
                <a:spcPts val="0"/>
              </a:spcAft>
              <a:buSzPts val="3600"/>
              <a:buChar char="▹"/>
              <a:defRPr sz="3600" i="1"/>
            </a:lvl7pPr>
            <a:lvl8pPr marL="3657600" lvl="7" indent="-457200" rtl="0">
              <a:spcBef>
                <a:spcPts val="0"/>
              </a:spcBef>
              <a:spcAft>
                <a:spcPts val="0"/>
              </a:spcAft>
              <a:buSzPts val="3600"/>
              <a:buChar char="▹"/>
              <a:defRPr sz="3600" i="1"/>
            </a:lvl8pPr>
            <a:lvl9pPr marL="4114800" lvl="8" indent="-457200">
              <a:spcBef>
                <a:spcPts val="0"/>
              </a:spcBef>
              <a:spcAft>
                <a:spcPts val="0"/>
              </a:spcAft>
              <a:buSzPts val="3600"/>
              <a:buChar char="▹"/>
              <a:defRPr sz="3600" i="1"/>
            </a:lvl9pPr>
          </a:lstStyle>
          <a:p>
            <a:endParaRPr/>
          </a:p>
        </p:txBody>
      </p:sp>
      <p:sp>
        <p:nvSpPr>
          <p:cNvPr id="25" name="Shape 25"/>
          <p:cNvSpPr txBox="1"/>
          <p:nvPr/>
        </p:nvSpPr>
        <p:spPr>
          <a:xfrm>
            <a:off x="-121150" y="-271850"/>
            <a:ext cx="1955700" cy="6537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5000">
                <a:solidFill>
                  <a:srgbClr val="FFFFFF"/>
                </a:solidFill>
                <a:latin typeface="Dosis"/>
                <a:ea typeface="Dosis"/>
                <a:cs typeface="Dosis"/>
                <a:sym typeface="Dosis"/>
              </a:rPr>
              <a:t>“</a:t>
            </a:r>
            <a:endParaRPr sz="15000" dirty="0">
              <a:solidFill>
                <a:srgbClr val="FFFFFF"/>
              </a:solidFill>
              <a:latin typeface="Dosis"/>
              <a:ea typeface="Dosis"/>
              <a:cs typeface="Dosis"/>
              <a:sym typeface="Dosis"/>
            </a:endParaRPr>
          </a:p>
        </p:txBody>
      </p:sp>
      <p:sp>
        <p:nvSpPr>
          <p:cNvPr id="26" name="Shape 26"/>
          <p:cNvSpPr/>
          <p:nvPr/>
        </p:nvSpPr>
        <p:spPr>
          <a:xfrm flipH="1">
            <a:off x="1440947" y="-14750"/>
            <a:ext cx="745800" cy="749100"/>
          </a:xfrm>
          <a:prstGeom prst="parallelogram">
            <a:avLst>
              <a:gd name="adj" fmla="val 51542"/>
            </a:avLst>
          </a:prstGeom>
          <a:solidFill>
            <a:srgbClr val="FF87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7" name="Shape 27"/>
          <p:cNvSpPr/>
          <p:nvPr/>
        </p:nvSpPr>
        <p:spPr>
          <a:xfrm flipH="1">
            <a:off x="6957299" y="4394650"/>
            <a:ext cx="2643900" cy="749100"/>
          </a:xfrm>
          <a:prstGeom prst="parallelogram">
            <a:avLst>
              <a:gd name="adj" fmla="val 51542"/>
            </a:avLst>
          </a:prstGeom>
          <a:solidFill>
            <a:srgbClr val="FF87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8" name="Shape 28"/>
          <p:cNvSpPr txBox="1"/>
          <p:nvPr/>
        </p:nvSpPr>
        <p:spPr>
          <a:xfrm>
            <a:off x="6957475" y="4137550"/>
            <a:ext cx="21864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0">
                <a:solidFill>
                  <a:srgbClr val="FFFFFF"/>
                </a:solidFill>
                <a:latin typeface="Dosis"/>
                <a:ea typeface="Dosis"/>
                <a:cs typeface="Dosis"/>
                <a:sym typeface="Dosis"/>
              </a:rPr>
              <a:t>”</a:t>
            </a:r>
            <a:endParaRPr sz="15000" dirty="0">
              <a:solidFill>
                <a:srgbClr val="FFFFFF"/>
              </a:solidFill>
              <a:latin typeface="Dosis"/>
              <a:ea typeface="Dosis"/>
              <a:cs typeface="Dosis"/>
              <a:sym typeface="Dosis"/>
            </a:endParaRPr>
          </a:p>
        </p:txBody>
      </p:sp>
      <p:sp>
        <p:nvSpPr>
          <p:cNvPr id="29" name="Shape 29"/>
          <p:cNvSpPr/>
          <p:nvPr/>
        </p:nvSpPr>
        <p:spPr>
          <a:xfrm flipH="1">
            <a:off x="6626547" y="4394650"/>
            <a:ext cx="745800" cy="749100"/>
          </a:xfrm>
          <a:prstGeom prst="parallelogram">
            <a:avLst>
              <a:gd name="adj" fmla="val 51542"/>
            </a:avLst>
          </a:prstGeom>
          <a:solidFill>
            <a:srgbClr val="22222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sp>
        <p:nvSpPr>
          <p:cNvPr id="31" name="Shape 31"/>
          <p:cNvSpPr/>
          <p:nvPr/>
        </p:nvSpPr>
        <p:spPr>
          <a:xfrm>
            <a:off x="-55075" y="-38100"/>
            <a:ext cx="3312625" cy="5214650"/>
          </a:xfrm>
          <a:custGeom>
            <a:avLst/>
            <a:gdLst/>
            <a:ahLst/>
            <a:cxnLst/>
            <a:rect l="0" t="0" r="0" b="0"/>
            <a:pathLst>
              <a:path w="132505" h="208586" extrusionOk="0">
                <a:moveTo>
                  <a:pt x="132505" y="207264"/>
                </a:moveTo>
                <a:lnTo>
                  <a:pt x="25063" y="0"/>
                </a:lnTo>
                <a:lnTo>
                  <a:pt x="0" y="202"/>
                </a:lnTo>
                <a:lnTo>
                  <a:pt x="1322" y="208586"/>
                </a:lnTo>
                <a:close/>
              </a:path>
            </a:pathLst>
          </a:custGeom>
          <a:solidFill>
            <a:srgbClr val="F3F3F3"/>
          </a:solidFill>
          <a:ln>
            <a:noFill/>
          </a:ln>
        </p:spPr>
      </p:sp>
      <p:sp>
        <p:nvSpPr>
          <p:cNvPr id="32" name="Shape 32"/>
          <p:cNvSpPr/>
          <p:nvPr/>
        </p:nvSpPr>
        <p:spPr>
          <a:xfrm flipH="1">
            <a:off x="-903537" y="-17561"/>
            <a:ext cx="1759200" cy="749100"/>
          </a:xfrm>
          <a:prstGeom prst="parallelogram">
            <a:avLst>
              <a:gd name="adj" fmla="val 51542"/>
            </a:avLst>
          </a:prstGeom>
          <a:solidFill>
            <a:srgbClr val="22222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3" name="Shape 33"/>
          <p:cNvSpPr/>
          <p:nvPr/>
        </p:nvSpPr>
        <p:spPr>
          <a:xfrm flipH="1">
            <a:off x="472134" y="-9525"/>
            <a:ext cx="518400" cy="749100"/>
          </a:xfrm>
          <a:prstGeom prst="parallelogram">
            <a:avLst>
              <a:gd name="adj" fmla="val 75009"/>
            </a:avLst>
          </a:prstGeom>
          <a:solidFill>
            <a:srgbClr val="FF87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4" name="Shape 34"/>
          <p:cNvSpPr/>
          <p:nvPr/>
        </p:nvSpPr>
        <p:spPr>
          <a:xfrm flipH="1">
            <a:off x="742953" y="272850"/>
            <a:ext cx="7505700" cy="749100"/>
          </a:xfrm>
          <a:prstGeom prst="parallelogram">
            <a:avLst>
              <a:gd name="adj" fmla="val 51542"/>
            </a:avLst>
          </a:prstGeom>
          <a:solidFill>
            <a:srgbClr val="22222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5" name="Shape 35"/>
          <p:cNvSpPr/>
          <p:nvPr/>
        </p:nvSpPr>
        <p:spPr>
          <a:xfrm flipH="1">
            <a:off x="7861618" y="272850"/>
            <a:ext cx="1759200" cy="749100"/>
          </a:xfrm>
          <a:prstGeom prst="parallelogram">
            <a:avLst>
              <a:gd name="adj" fmla="val 51542"/>
            </a:avLst>
          </a:prstGeom>
          <a:solidFill>
            <a:srgbClr val="FF87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6" name="Shape 36"/>
          <p:cNvSpPr/>
          <p:nvPr/>
        </p:nvSpPr>
        <p:spPr>
          <a:xfrm flipH="1">
            <a:off x="990375" y="4925850"/>
            <a:ext cx="8369700" cy="228000"/>
          </a:xfrm>
          <a:prstGeom prst="parallelogram">
            <a:avLst>
              <a:gd name="adj" fmla="val 51542"/>
            </a:avLst>
          </a:prstGeom>
          <a:solidFill>
            <a:srgbClr val="FF87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7" name="Shape 37"/>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8" name="Shape 38"/>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9" name="Shape 39"/>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mage background">
  <p:cSld name="TITLE_ONLY_1">
    <p:spTree>
      <p:nvGrpSpPr>
        <p:cNvPr id="1" name="Shape 72"/>
        <p:cNvGrpSpPr/>
        <p:nvPr/>
      </p:nvGrpSpPr>
      <p:grpSpPr>
        <a:xfrm>
          <a:off x="0" y="0"/>
          <a:ext cx="0" cy="0"/>
          <a:chOff x="0" y="0"/>
          <a:chExt cx="0" cy="0"/>
        </a:xfrm>
      </p:grpSpPr>
      <p:sp>
        <p:nvSpPr>
          <p:cNvPr id="73" name="Shape 73"/>
          <p:cNvSpPr/>
          <p:nvPr/>
        </p:nvSpPr>
        <p:spPr>
          <a:xfrm>
            <a:off x="-55075" y="-38100"/>
            <a:ext cx="3312625" cy="5214650"/>
          </a:xfrm>
          <a:custGeom>
            <a:avLst/>
            <a:gdLst/>
            <a:ahLst/>
            <a:cxnLst/>
            <a:rect l="0" t="0" r="0" b="0"/>
            <a:pathLst>
              <a:path w="132505" h="208586" extrusionOk="0">
                <a:moveTo>
                  <a:pt x="132505" y="207264"/>
                </a:moveTo>
                <a:lnTo>
                  <a:pt x="25063" y="0"/>
                </a:lnTo>
                <a:lnTo>
                  <a:pt x="0" y="202"/>
                </a:lnTo>
                <a:lnTo>
                  <a:pt x="1322" y="208586"/>
                </a:lnTo>
                <a:close/>
              </a:path>
            </a:pathLst>
          </a:custGeom>
          <a:solidFill>
            <a:srgbClr val="FFFFFF">
              <a:alpha val="17690"/>
            </a:srgbClr>
          </a:solidFill>
          <a:ln>
            <a:noFill/>
          </a:ln>
        </p:spPr>
      </p:sp>
      <p:sp>
        <p:nvSpPr>
          <p:cNvPr id="74" name="Shape 74"/>
          <p:cNvSpPr/>
          <p:nvPr/>
        </p:nvSpPr>
        <p:spPr>
          <a:xfrm flipH="1">
            <a:off x="-903537" y="-17561"/>
            <a:ext cx="1759200" cy="749100"/>
          </a:xfrm>
          <a:prstGeom prst="parallelogram">
            <a:avLst>
              <a:gd name="adj" fmla="val 51542"/>
            </a:avLst>
          </a:prstGeom>
          <a:solidFill>
            <a:srgbClr val="22222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75" name="Shape 75"/>
          <p:cNvSpPr/>
          <p:nvPr/>
        </p:nvSpPr>
        <p:spPr>
          <a:xfrm flipH="1">
            <a:off x="472134" y="-9525"/>
            <a:ext cx="518400" cy="749100"/>
          </a:xfrm>
          <a:prstGeom prst="parallelogram">
            <a:avLst>
              <a:gd name="adj" fmla="val 75009"/>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76" name="Shape 76"/>
          <p:cNvSpPr/>
          <p:nvPr/>
        </p:nvSpPr>
        <p:spPr>
          <a:xfrm flipH="1">
            <a:off x="742953" y="272850"/>
            <a:ext cx="7505700" cy="749100"/>
          </a:xfrm>
          <a:prstGeom prst="parallelogram">
            <a:avLst>
              <a:gd name="adj" fmla="val 51542"/>
            </a:avLst>
          </a:prstGeom>
          <a:solidFill>
            <a:srgbClr val="222222">
              <a:alpha val="6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77" name="Shape 77"/>
          <p:cNvSpPr/>
          <p:nvPr/>
        </p:nvSpPr>
        <p:spPr>
          <a:xfrm flipH="1">
            <a:off x="7861618" y="272850"/>
            <a:ext cx="1759200" cy="749100"/>
          </a:xfrm>
          <a:prstGeom prst="parallelogram">
            <a:avLst>
              <a:gd name="adj" fmla="val 51542"/>
            </a:avLst>
          </a:prstGeom>
          <a:solidFill>
            <a:srgbClr val="FF87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78" name="Shape 78"/>
          <p:cNvSpPr/>
          <p:nvPr/>
        </p:nvSpPr>
        <p:spPr>
          <a:xfrm flipH="1">
            <a:off x="990375" y="4925850"/>
            <a:ext cx="8369700" cy="228000"/>
          </a:xfrm>
          <a:prstGeom prst="parallelogram">
            <a:avLst>
              <a:gd name="adj" fmla="val 51542"/>
            </a:avLst>
          </a:prstGeom>
          <a:solidFill>
            <a:srgbClr val="FF87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79" name="Shape 79"/>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0" name="Shape 80"/>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inverted">
  <p:cSld name="BLANK_1">
    <p:bg>
      <p:bgPr>
        <a:solidFill>
          <a:srgbClr val="222222"/>
        </a:solidFill>
        <a:effectLst/>
      </p:bgPr>
    </p:bg>
    <p:spTree>
      <p:nvGrpSpPr>
        <p:cNvPr id="1" name="Shape 95"/>
        <p:cNvGrpSpPr/>
        <p:nvPr/>
      </p:nvGrpSpPr>
      <p:grpSpPr>
        <a:xfrm>
          <a:off x="0" y="0"/>
          <a:ext cx="0" cy="0"/>
          <a:chOff x="0" y="0"/>
          <a:chExt cx="0" cy="0"/>
        </a:xfrm>
      </p:grpSpPr>
      <p:sp>
        <p:nvSpPr>
          <p:cNvPr id="96" name="Shape 96"/>
          <p:cNvSpPr/>
          <p:nvPr/>
        </p:nvSpPr>
        <p:spPr>
          <a:xfrm>
            <a:off x="-55075" y="-38100"/>
            <a:ext cx="3312625" cy="5214650"/>
          </a:xfrm>
          <a:custGeom>
            <a:avLst/>
            <a:gdLst/>
            <a:ahLst/>
            <a:cxnLst/>
            <a:rect l="0" t="0" r="0" b="0"/>
            <a:pathLst>
              <a:path w="132505" h="208586" extrusionOk="0">
                <a:moveTo>
                  <a:pt x="132505" y="207264"/>
                </a:moveTo>
                <a:lnTo>
                  <a:pt x="25063" y="0"/>
                </a:lnTo>
                <a:lnTo>
                  <a:pt x="0" y="202"/>
                </a:lnTo>
                <a:lnTo>
                  <a:pt x="1322" y="208586"/>
                </a:lnTo>
                <a:close/>
              </a:path>
            </a:pathLst>
          </a:custGeom>
          <a:solidFill>
            <a:srgbClr val="333333"/>
          </a:solidFill>
          <a:ln>
            <a:noFill/>
          </a:ln>
        </p:spPr>
      </p:sp>
      <p:sp>
        <p:nvSpPr>
          <p:cNvPr id="97" name="Shape 97"/>
          <p:cNvSpPr/>
          <p:nvPr/>
        </p:nvSpPr>
        <p:spPr>
          <a:xfrm flipH="1">
            <a:off x="-903537" y="-17561"/>
            <a:ext cx="1759200" cy="749100"/>
          </a:xfrm>
          <a:prstGeom prst="parallelogram">
            <a:avLst>
              <a:gd name="adj" fmla="val 51542"/>
            </a:avLst>
          </a:prstGeom>
          <a:solidFill>
            <a:srgbClr val="FF87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98" name="Shape 98"/>
          <p:cNvSpPr/>
          <p:nvPr/>
        </p:nvSpPr>
        <p:spPr>
          <a:xfrm flipH="1">
            <a:off x="472134" y="-9525"/>
            <a:ext cx="518400" cy="749100"/>
          </a:xfrm>
          <a:prstGeom prst="parallelogram">
            <a:avLst>
              <a:gd name="adj" fmla="val 75009"/>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99" name="Shape 99"/>
          <p:cNvSpPr/>
          <p:nvPr/>
        </p:nvSpPr>
        <p:spPr>
          <a:xfrm flipH="1">
            <a:off x="990375" y="4925850"/>
            <a:ext cx="8369700" cy="228000"/>
          </a:xfrm>
          <a:prstGeom prst="parallelogram">
            <a:avLst>
              <a:gd name="adj" fmla="val 51542"/>
            </a:avLst>
          </a:prstGeom>
          <a:solidFill>
            <a:srgbClr val="FF87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00" name="Shape 100"/>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04900" y="276075"/>
            <a:ext cx="6724500" cy="7491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400"/>
              <a:buFont typeface="Dosis"/>
              <a:buNone/>
              <a:defRPr sz="2400">
                <a:solidFill>
                  <a:srgbClr val="FFFFFF"/>
                </a:solidFill>
                <a:latin typeface="Dosis"/>
                <a:ea typeface="Dosis"/>
                <a:cs typeface="Dosis"/>
                <a:sym typeface="Dosis"/>
              </a:defRPr>
            </a:lvl1pPr>
            <a:lvl2pPr lvl="1">
              <a:spcBef>
                <a:spcPts val="0"/>
              </a:spcBef>
              <a:spcAft>
                <a:spcPts val="0"/>
              </a:spcAft>
              <a:buClr>
                <a:srgbClr val="FFFFFF"/>
              </a:buClr>
              <a:buSzPts val="2400"/>
              <a:buFont typeface="Dosis"/>
              <a:buNone/>
              <a:defRPr sz="2400">
                <a:solidFill>
                  <a:srgbClr val="FFFFFF"/>
                </a:solidFill>
                <a:latin typeface="Dosis"/>
                <a:ea typeface="Dosis"/>
                <a:cs typeface="Dosis"/>
                <a:sym typeface="Dosis"/>
              </a:defRPr>
            </a:lvl2pPr>
            <a:lvl3pPr lvl="2">
              <a:spcBef>
                <a:spcPts val="0"/>
              </a:spcBef>
              <a:spcAft>
                <a:spcPts val="0"/>
              </a:spcAft>
              <a:buClr>
                <a:srgbClr val="FFFFFF"/>
              </a:buClr>
              <a:buSzPts val="2400"/>
              <a:buFont typeface="Dosis"/>
              <a:buNone/>
              <a:defRPr sz="2400">
                <a:solidFill>
                  <a:srgbClr val="FFFFFF"/>
                </a:solidFill>
                <a:latin typeface="Dosis"/>
                <a:ea typeface="Dosis"/>
                <a:cs typeface="Dosis"/>
                <a:sym typeface="Dosis"/>
              </a:defRPr>
            </a:lvl3pPr>
            <a:lvl4pPr lvl="3">
              <a:spcBef>
                <a:spcPts val="0"/>
              </a:spcBef>
              <a:spcAft>
                <a:spcPts val="0"/>
              </a:spcAft>
              <a:buClr>
                <a:srgbClr val="FFFFFF"/>
              </a:buClr>
              <a:buSzPts val="2400"/>
              <a:buFont typeface="Dosis"/>
              <a:buNone/>
              <a:defRPr sz="2400">
                <a:solidFill>
                  <a:srgbClr val="FFFFFF"/>
                </a:solidFill>
                <a:latin typeface="Dosis"/>
                <a:ea typeface="Dosis"/>
                <a:cs typeface="Dosis"/>
                <a:sym typeface="Dosis"/>
              </a:defRPr>
            </a:lvl4pPr>
            <a:lvl5pPr lvl="4">
              <a:spcBef>
                <a:spcPts val="0"/>
              </a:spcBef>
              <a:spcAft>
                <a:spcPts val="0"/>
              </a:spcAft>
              <a:buClr>
                <a:srgbClr val="FFFFFF"/>
              </a:buClr>
              <a:buSzPts val="2400"/>
              <a:buFont typeface="Dosis"/>
              <a:buNone/>
              <a:defRPr sz="2400">
                <a:solidFill>
                  <a:srgbClr val="FFFFFF"/>
                </a:solidFill>
                <a:latin typeface="Dosis"/>
                <a:ea typeface="Dosis"/>
                <a:cs typeface="Dosis"/>
                <a:sym typeface="Dosis"/>
              </a:defRPr>
            </a:lvl5pPr>
            <a:lvl6pPr lvl="5">
              <a:spcBef>
                <a:spcPts val="0"/>
              </a:spcBef>
              <a:spcAft>
                <a:spcPts val="0"/>
              </a:spcAft>
              <a:buClr>
                <a:srgbClr val="FFFFFF"/>
              </a:buClr>
              <a:buSzPts val="2400"/>
              <a:buFont typeface="Dosis"/>
              <a:buNone/>
              <a:defRPr sz="2400">
                <a:solidFill>
                  <a:srgbClr val="FFFFFF"/>
                </a:solidFill>
                <a:latin typeface="Dosis"/>
                <a:ea typeface="Dosis"/>
                <a:cs typeface="Dosis"/>
                <a:sym typeface="Dosis"/>
              </a:defRPr>
            </a:lvl6pPr>
            <a:lvl7pPr lvl="6">
              <a:spcBef>
                <a:spcPts val="0"/>
              </a:spcBef>
              <a:spcAft>
                <a:spcPts val="0"/>
              </a:spcAft>
              <a:buClr>
                <a:srgbClr val="FFFFFF"/>
              </a:buClr>
              <a:buSzPts val="2400"/>
              <a:buFont typeface="Dosis"/>
              <a:buNone/>
              <a:defRPr sz="2400">
                <a:solidFill>
                  <a:srgbClr val="FFFFFF"/>
                </a:solidFill>
                <a:latin typeface="Dosis"/>
                <a:ea typeface="Dosis"/>
                <a:cs typeface="Dosis"/>
                <a:sym typeface="Dosis"/>
              </a:defRPr>
            </a:lvl7pPr>
            <a:lvl8pPr lvl="7">
              <a:spcBef>
                <a:spcPts val="0"/>
              </a:spcBef>
              <a:spcAft>
                <a:spcPts val="0"/>
              </a:spcAft>
              <a:buClr>
                <a:srgbClr val="FFFFFF"/>
              </a:buClr>
              <a:buSzPts val="2400"/>
              <a:buFont typeface="Dosis"/>
              <a:buNone/>
              <a:defRPr sz="2400">
                <a:solidFill>
                  <a:srgbClr val="FFFFFF"/>
                </a:solidFill>
                <a:latin typeface="Dosis"/>
                <a:ea typeface="Dosis"/>
                <a:cs typeface="Dosis"/>
                <a:sym typeface="Dosis"/>
              </a:defRPr>
            </a:lvl8pPr>
            <a:lvl9pPr lvl="8">
              <a:spcBef>
                <a:spcPts val="0"/>
              </a:spcBef>
              <a:spcAft>
                <a:spcPts val="0"/>
              </a:spcAft>
              <a:buClr>
                <a:srgbClr val="FFFFFF"/>
              </a:buClr>
              <a:buSzPts val="2400"/>
              <a:buFont typeface="Dosis"/>
              <a:buNone/>
              <a:defRPr sz="2400">
                <a:solidFill>
                  <a:srgbClr val="FFFFFF"/>
                </a:solidFill>
                <a:latin typeface="Dosis"/>
                <a:ea typeface="Dosis"/>
                <a:cs typeface="Dosis"/>
                <a:sym typeface="Dosis"/>
              </a:defRPr>
            </a:lvl9pPr>
          </a:lstStyle>
          <a:p>
            <a:endParaRPr/>
          </a:p>
        </p:txBody>
      </p:sp>
      <p:sp>
        <p:nvSpPr>
          <p:cNvPr id="7" name="Shape 7"/>
          <p:cNvSpPr txBox="1">
            <a:spLocks noGrp="1"/>
          </p:cNvSpPr>
          <p:nvPr>
            <p:ph type="body" idx="1"/>
          </p:nvPr>
        </p:nvSpPr>
        <p:spPr>
          <a:xfrm>
            <a:off x="1104900" y="1200150"/>
            <a:ext cx="7581900" cy="37257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FF8700"/>
              </a:buClr>
              <a:buSzPts val="3000"/>
              <a:buFont typeface="Roboto"/>
              <a:buChar char="▸"/>
              <a:defRPr sz="3000">
                <a:solidFill>
                  <a:srgbClr val="222222"/>
                </a:solidFill>
                <a:latin typeface="Roboto"/>
                <a:ea typeface="Roboto"/>
                <a:cs typeface="Roboto"/>
                <a:sym typeface="Roboto"/>
              </a:defRPr>
            </a:lvl1pPr>
            <a:lvl2pPr marL="914400" lvl="1" indent="-381000">
              <a:spcBef>
                <a:spcPts val="0"/>
              </a:spcBef>
              <a:spcAft>
                <a:spcPts val="0"/>
              </a:spcAft>
              <a:buClr>
                <a:srgbClr val="FF8700"/>
              </a:buClr>
              <a:buSzPts val="2400"/>
              <a:buFont typeface="Roboto"/>
              <a:buChar char="▹"/>
              <a:defRPr sz="2400">
                <a:solidFill>
                  <a:srgbClr val="222222"/>
                </a:solidFill>
                <a:latin typeface="Roboto"/>
                <a:ea typeface="Roboto"/>
                <a:cs typeface="Roboto"/>
                <a:sym typeface="Roboto"/>
              </a:defRPr>
            </a:lvl2pPr>
            <a:lvl3pPr marL="1371600" lvl="2" indent="-381000">
              <a:spcBef>
                <a:spcPts val="0"/>
              </a:spcBef>
              <a:spcAft>
                <a:spcPts val="0"/>
              </a:spcAft>
              <a:buClr>
                <a:srgbClr val="FF8700"/>
              </a:buClr>
              <a:buSzPts val="2400"/>
              <a:buFont typeface="Roboto"/>
              <a:buChar char="▹"/>
              <a:defRPr sz="2400">
                <a:solidFill>
                  <a:srgbClr val="222222"/>
                </a:solidFill>
                <a:latin typeface="Roboto"/>
                <a:ea typeface="Roboto"/>
                <a:cs typeface="Roboto"/>
                <a:sym typeface="Roboto"/>
              </a:defRPr>
            </a:lvl3pPr>
            <a:lvl4pPr marL="1828800" lvl="3" indent="-342900">
              <a:spcBef>
                <a:spcPts val="0"/>
              </a:spcBef>
              <a:spcAft>
                <a:spcPts val="0"/>
              </a:spcAft>
              <a:buClr>
                <a:srgbClr val="FF8700"/>
              </a:buClr>
              <a:buSzPts val="1800"/>
              <a:buFont typeface="Roboto"/>
              <a:buChar char="▹"/>
              <a:defRPr sz="1800">
                <a:solidFill>
                  <a:srgbClr val="222222"/>
                </a:solidFill>
                <a:latin typeface="Roboto"/>
                <a:ea typeface="Roboto"/>
                <a:cs typeface="Roboto"/>
                <a:sym typeface="Roboto"/>
              </a:defRPr>
            </a:lvl4pPr>
            <a:lvl5pPr marL="2286000" lvl="4" indent="-342900">
              <a:spcBef>
                <a:spcPts val="0"/>
              </a:spcBef>
              <a:spcAft>
                <a:spcPts val="0"/>
              </a:spcAft>
              <a:buClr>
                <a:srgbClr val="FF8700"/>
              </a:buClr>
              <a:buSzPts val="1800"/>
              <a:buFont typeface="Roboto"/>
              <a:buChar char="▹"/>
              <a:defRPr sz="1800">
                <a:solidFill>
                  <a:srgbClr val="222222"/>
                </a:solidFill>
                <a:latin typeface="Roboto"/>
                <a:ea typeface="Roboto"/>
                <a:cs typeface="Roboto"/>
                <a:sym typeface="Roboto"/>
              </a:defRPr>
            </a:lvl5pPr>
            <a:lvl6pPr marL="2743200" lvl="5" indent="-342900">
              <a:spcBef>
                <a:spcPts val="0"/>
              </a:spcBef>
              <a:spcAft>
                <a:spcPts val="0"/>
              </a:spcAft>
              <a:buClr>
                <a:srgbClr val="FF8700"/>
              </a:buClr>
              <a:buSzPts val="1800"/>
              <a:buFont typeface="Roboto"/>
              <a:buChar char="▹"/>
              <a:defRPr sz="1800">
                <a:solidFill>
                  <a:srgbClr val="222222"/>
                </a:solidFill>
                <a:latin typeface="Roboto"/>
                <a:ea typeface="Roboto"/>
                <a:cs typeface="Roboto"/>
                <a:sym typeface="Roboto"/>
              </a:defRPr>
            </a:lvl6pPr>
            <a:lvl7pPr marL="3200400" lvl="6" indent="-342900">
              <a:spcBef>
                <a:spcPts val="0"/>
              </a:spcBef>
              <a:spcAft>
                <a:spcPts val="0"/>
              </a:spcAft>
              <a:buClr>
                <a:srgbClr val="FF8700"/>
              </a:buClr>
              <a:buSzPts val="1800"/>
              <a:buFont typeface="Roboto"/>
              <a:buChar char="▹"/>
              <a:defRPr sz="1800">
                <a:solidFill>
                  <a:srgbClr val="222222"/>
                </a:solidFill>
                <a:latin typeface="Roboto"/>
                <a:ea typeface="Roboto"/>
                <a:cs typeface="Roboto"/>
                <a:sym typeface="Roboto"/>
              </a:defRPr>
            </a:lvl7pPr>
            <a:lvl8pPr marL="3657600" lvl="7" indent="-342900">
              <a:spcBef>
                <a:spcPts val="0"/>
              </a:spcBef>
              <a:spcAft>
                <a:spcPts val="0"/>
              </a:spcAft>
              <a:buClr>
                <a:srgbClr val="FF8700"/>
              </a:buClr>
              <a:buSzPts val="1800"/>
              <a:buFont typeface="Roboto"/>
              <a:buChar char="▹"/>
              <a:defRPr sz="1800">
                <a:solidFill>
                  <a:srgbClr val="222222"/>
                </a:solidFill>
                <a:latin typeface="Roboto"/>
                <a:ea typeface="Roboto"/>
                <a:cs typeface="Roboto"/>
                <a:sym typeface="Roboto"/>
              </a:defRPr>
            </a:lvl8pPr>
            <a:lvl9pPr marL="4114800" lvl="8" indent="-342900">
              <a:spcBef>
                <a:spcPts val="0"/>
              </a:spcBef>
              <a:spcAft>
                <a:spcPts val="0"/>
              </a:spcAft>
              <a:buClr>
                <a:srgbClr val="FF8700"/>
              </a:buClr>
              <a:buSzPts val="1800"/>
              <a:buFont typeface="Roboto"/>
              <a:buChar char="▹"/>
              <a:defRPr sz="1800">
                <a:solidFill>
                  <a:srgbClr val="22222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0" y="0"/>
            <a:ext cx="594900" cy="731700"/>
          </a:xfrm>
          <a:prstGeom prst="rect">
            <a:avLst/>
          </a:prstGeom>
          <a:noFill/>
          <a:ln>
            <a:noFill/>
          </a:ln>
        </p:spPr>
        <p:txBody>
          <a:bodyPr spcFirstLastPara="1" wrap="square" lIns="91425" tIns="91425" rIns="91425" bIns="91425" anchor="ctr" anchorCtr="0">
            <a:noAutofit/>
          </a:bodyPr>
          <a:lstStyle>
            <a:lvl1pPr lvl="0" algn="ctr">
              <a:buNone/>
              <a:defRPr sz="1300" b="1">
                <a:solidFill>
                  <a:srgbClr val="FFFFFF"/>
                </a:solidFill>
                <a:latin typeface="Roboto"/>
                <a:ea typeface="Roboto"/>
                <a:cs typeface="Roboto"/>
                <a:sym typeface="Roboto"/>
              </a:defRPr>
            </a:lvl1pPr>
            <a:lvl2pPr lvl="1" algn="ctr">
              <a:buNone/>
              <a:defRPr sz="1300" b="1">
                <a:solidFill>
                  <a:srgbClr val="FFFFFF"/>
                </a:solidFill>
                <a:latin typeface="Roboto"/>
                <a:ea typeface="Roboto"/>
                <a:cs typeface="Roboto"/>
                <a:sym typeface="Roboto"/>
              </a:defRPr>
            </a:lvl2pPr>
            <a:lvl3pPr lvl="2" algn="ctr">
              <a:buNone/>
              <a:defRPr sz="1300" b="1">
                <a:solidFill>
                  <a:srgbClr val="FFFFFF"/>
                </a:solidFill>
                <a:latin typeface="Roboto"/>
                <a:ea typeface="Roboto"/>
                <a:cs typeface="Roboto"/>
                <a:sym typeface="Roboto"/>
              </a:defRPr>
            </a:lvl3pPr>
            <a:lvl4pPr lvl="3" algn="ctr">
              <a:buNone/>
              <a:defRPr sz="1300" b="1">
                <a:solidFill>
                  <a:srgbClr val="FFFFFF"/>
                </a:solidFill>
                <a:latin typeface="Roboto"/>
                <a:ea typeface="Roboto"/>
                <a:cs typeface="Roboto"/>
                <a:sym typeface="Roboto"/>
              </a:defRPr>
            </a:lvl4pPr>
            <a:lvl5pPr lvl="4" algn="ctr">
              <a:buNone/>
              <a:defRPr sz="1300" b="1">
                <a:solidFill>
                  <a:srgbClr val="FFFFFF"/>
                </a:solidFill>
                <a:latin typeface="Roboto"/>
                <a:ea typeface="Roboto"/>
                <a:cs typeface="Roboto"/>
                <a:sym typeface="Roboto"/>
              </a:defRPr>
            </a:lvl5pPr>
            <a:lvl6pPr lvl="5" algn="ctr">
              <a:buNone/>
              <a:defRPr sz="1300" b="1">
                <a:solidFill>
                  <a:srgbClr val="FFFFFF"/>
                </a:solidFill>
                <a:latin typeface="Roboto"/>
                <a:ea typeface="Roboto"/>
                <a:cs typeface="Roboto"/>
                <a:sym typeface="Roboto"/>
              </a:defRPr>
            </a:lvl6pPr>
            <a:lvl7pPr lvl="6" algn="ctr">
              <a:buNone/>
              <a:defRPr sz="1300" b="1">
                <a:solidFill>
                  <a:srgbClr val="FFFFFF"/>
                </a:solidFill>
                <a:latin typeface="Roboto"/>
                <a:ea typeface="Roboto"/>
                <a:cs typeface="Roboto"/>
                <a:sym typeface="Roboto"/>
              </a:defRPr>
            </a:lvl7pPr>
            <a:lvl8pPr lvl="7" algn="ctr">
              <a:buNone/>
              <a:defRPr sz="1300" b="1">
                <a:solidFill>
                  <a:srgbClr val="FFFFFF"/>
                </a:solidFill>
                <a:latin typeface="Roboto"/>
                <a:ea typeface="Roboto"/>
                <a:cs typeface="Roboto"/>
                <a:sym typeface="Roboto"/>
              </a:defRPr>
            </a:lvl8pPr>
            <a:lvl9pPr lvl="8" algn="ctr">
              <a:buNone/>
              <a:defRPr sz="1300" b="1">
                <a:solidFill>
                  <a:srgbClr val="FFFFFF"/>
                </a:solidFill>
                <a:latin typeface="Roboto"/>
                <a:ea typeface="Roboto"/>
                <a:cs typeface="Roboto"/>
                <a:sym typeface="Roboto"/>
              </a:defRPr>
            </a:lvl9pPr>
          </a:lstStyle>
          <a:p>
            <a:pPr marL="0" lvl="0" indent="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5"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twitter.com/nullmumbai"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s://docs.microsoft.com/en-us/previous-versions/windows/it-pro/windows-server-2003/cc780036(v=ws.10)"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hyperlink" Target="https://adsecurity.org/" TargetMode="External"/><Relationship Id="rId5" Type="http://schemas.openxmlformats.org/officeDocument/2006/relationships/hyperlink" Target="https://activedirectorypro.com/glossary/" TargetMode="External"/><Relationship Id="rId4" Type="http://schemas.openxmlformats.org/officeDocument/2006/relationships/hyperlink" Target="https://docs.microsoft.com/en-us/previous-versions/windows/it-pro/windows-server-2003/cc773178(v=ws.10)"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Shape 105"/>
          <p:cNvSpPr txBox="1">
            <a:spLocks noGrp="1"/>
          </p:cNvSpPr>
          <p:nvPr>
            <p:ph type="ctrTitle"/>
          </p:nvPr>
        </p:nvSpPr>
        <p:spPr>
          <a:xfrm>
            <a:off x="1028475" y="0"/>
            <a:ext cx="6299082" cy="4020000"/>
          </a:xfrm>
          <a:prstGeom prst="rect">
            <a:avLst/>
          </a:prstGeom>
        </p:spPr>
        <p:txBody>
          <a:bodyPr spcFirstLastPara="1" wrap="square" lIns="91425" tIns="91425" rIns="91425" bIns="91425" anchor="b" anchorCtr="0">
            <a:noAutofit/>
          </a:bodyPr>
          <a:lstStyle/>
          <a:p>
            <a:pPr lvl="0"/>
            <a:r>
              <a:rPr lang="en-US" dirty="0"/>
              <a:t>Building Active Directory Lab for Red Teaming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a:t>
            </a:r>
            <a:endParaRPr lang="en-IN" dirty="0"/>
          </a:p>
        </p:txBody>
      </p:sp>
      <p:sp>
        <p:nvSpPr>
          <p:cNvPr id="3" name="Text Placeholder 2"/>
          <p:cNvSpPr>
            <a:spLocks noGrp="1"/>
          </p:cNvSpPr>
          <p:nvPr>
            <p:ph type="body" idx="1"/>
          </p:nvPr>
        </p:nvSpPr>
        <p:spPr/>
        <p:txBody>
          <a:bodyPr>
            <a:noAutofit/>
          </a:bodyPr>
          <a:lstStyle/>
          <a:p>
            <a:r>
              <a:rPr lang="en-US" sz="2400" dirty="0"/>
              <a:t>The domain is a logical structure of containers and objects within Active Directory. A domain contains the following components: </a:t>
            </a:r>
          </a:p>
          <a:p>
            <a:pPr lvl="1"/>
            <a:r>
              <a:rPr lang="en-US" sz="1800" dirty="0"/>
              <a:t>A hierarchical structure for users, groups, computers and other objects</a:t>
            </a:r>
          </a:p>
          <a:p>
            <a:pPr lvl="1"/>
            <a:r>
              <a:rPr lang="en-US" sz="1800" dirty="0"/>
              <a:t>Security services that provide authentication and authorization to resources in the domain and other domains</a:t>
            </a:r>
          </a:p>
          <a:p>
            <a:pPr lvl="1"/>
            <a:r>
              <a:rPr lang="en-US" sz="1800" dirty="0"/>
              <a:t>Policies that are applied to users and computers</a:t>
            </a:r>
          </a:p>
          <a:p>
            <a:pPr lvl="1"/>
            <a:r>
              <a:rPr lang="en-US" sz="1800" dirty="0"/>
              <a:t>A DNS name to identify the domain. When you log into a computer that is part of a domain you are logging into the DNS domain name.</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24326706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a:t>
            </a:r>
            <a:endParaRPr lang="en-IN" dirty="0"/>
          </a:p>
        </p:txBody>
      </p:sp>
      <p:sp>
        <p:nvSpPr>
          <p:cNvPr id="3" name="Text Placeholder 2"/>
          <p:cNvSpPr>
            <a:spLocks noGrp="1"/>
          </p:cNvSpPr>
          <p:nvPr>
            <p:ph type="body" idx="1"/>
          </p:nvPr>
        </p:nvSpPr>
        <p:spPr/>
        <p:txBody>
          <a:bodyPr>
            <a:noAutofit/>
          </a:bodyPr>
          <a:lstStyle/>
          <a:p>
            <a:r>
              <a:rPr lang="en-US" sz="2400" dirty="0"/>
              <a:t>The Active Directory schema defines every object class that can be created and used in an Active Directory forest. It also defines every attribute that can exist in an object. In other words, it is a blueprint of how data can be stored in Active Directory. </a:t>
            </a:r>
            <a:endParaRPr lang="en-US" sz="18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16657277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a:t>
            </a:r>
            <a:endParaRPr lang="en-IN" dirty="0"/>
          </a:p>
        </p:txBody>
      </p:sp>
      <p:sp>
        <p:nvSpPr>
          <p:cNvPr id="3" name="Text Placeholder 2"/>
          <p:cNvSpPr>
            <a:spLocks noGrp="1"/>
          </p:cNvSpPr>
          <p:nvPr>
            <p:ph type="body" idx="1"/>
          </p:nvPr>
        </p:nvSpPr>
        <p:spPr/>
        <p:txBody>
          <a:bodyPr>
            <a:noAutofit/>
          </a:bodyPr>
          <a:lstStyle/>
          <a:p>
            <a:r>
              <a:rPr lang="en-US" sz="2400" dirty="0"/>
              <a:t>Objects are defined as a group of attributes that represent a resource in the domain. These objects are assigned a unique security identifier (SID) that is used to grant or deny the object access to resources in the domain.</a:t>
            </a:r>
            <a:endParaRPr lang="en-US" sz="18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12</a:t>
            </a:fld>
            <a:endParaRPr lang="en" dirty="0"/>
          </a:p>
        </p:txBody>
      </p:sp>
    </p:spTree>
    <p:extLst>
      <p:ext uri="{BB962C8B-B14F-4D97-AF65-F5344CB8AC3E}">
        <p14:creationId xmlns:p14="http://schemas.microsoft.com/office/powerpoint/2010/main" val="33524056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Units (OUs)</a:t>
            </a:r>
          </a:p>
        </p:txBody>
      </p:sp>
      <p:sp>
        <p:nvSpPr>
          <p:cNvPr id="3" name="Text Placeholder 2"/>
          <p:cNvSpPr>
            <a:spLocks noGrp="1"/>
          </p:cNvSpPr>
          <p:nvPr>
            <p:ph type="body" idx="1"/>
          </p:nvPr>
        </p:nvSpPr>
        <p:spPr/>
        <p:txBody>
          <a:bodyPr>
            <a:noAutofit/>
          </a:bodyPr>
          <a:lstStyle/>
          <a:p>
            <a:r>
              <a:rPr lang="en-US" sz="2400" dirty="0"/>
              <a:t>An OU is a container object that can contain different objects from the same domain. You will use OUs to store and organize, user accounts, contacts, computers, and groups.  You will also link group policy objects to an OU. </a:t>
            </a:r>
            <a:endParaRPr lang="en-US" sz="18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19441202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Groups</a:t>
            </a:r>
          </a:p>
        </p:txBody>
      </p:sp>
      <p:sp>
        <p:nvSpPr>
          <p:cNvPr id="3" name="Text Placeholder 2"/>
          <p:cNvSpPr>
            <a:spLocks noGrp="1"/>
          </p:cNvSpPr>
          <p:nvPr>
            <p:ph type="body" idx="1"/>
          </p:nvPr>
        </p:nvSpPr>
        <p:spPr/>
        <p:txBody>
          <a:bodyPr>
            <a:noAutofit/>
          </a:bodyPr>
          <a:lstStyle/>
          <a:p>
            <a:r>
              <a:rPr lang="en-US" sz="2400" dirty="0"/>
              <a:t>There are two types of objects, a Security group, and a distribution group. A security group is a grouping of users accounts that can be used to provide access to resources. Distribution groups are used for email distribution lists. </a:t>
            </a:r>
            <a:endParaRPr lang="en-US" sz="18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14</a:t>
            </a:fld>
            <a:endParaRPr lang="en" dirty="0"/>
          </a:p>
        </p:txBody>
      </p:sp>
    </p:spTree>
    <p:extLst>
      <p:ext uri="{BB962C8B-B14F-4D97-AF65-F5344CB8AC3E}">
        <p14:creationId xmlns:p14="http://schemas.microsoft.com/office/powerpoint/2010/main" val="12367155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Users</a:t>
            </a:r>
          </a:p>
        </p:txBody>
      </p:sp>
      <p:sp>
        <p:nvSpPr>
          <p:cNvPr id="3" name="Text Placeholder 2"/>
          <p:cNvSpPr>
            <a:spLocks noGrp="1"/>
          </p:cNvSpPr>
          <p:nvPr>
            <p:ph type="body" idx="1"/>
          </p:nvPr>
        </p:nvSpPr>
        <p:spPr/>
        <p:txBody>
          <a:bodyPr>
            <a:noAutofit/>
          </a:bodyPr>
          <a:lstStyle/>
          <a:p>
            <a:r>
              <a:rPr lang="en-US" sz="2400" dirty="0"/>
              <a:t>A domain user is one whose username and password are stored on a domain controller rather than the computer the user is logging into</a:t>
            </a:r>
            <a:r>
              <a:rPr lang="en-US" sz="2400" dirty="0" smtClean="0"/>
              <a:t>.</a:t>
            </a:r>
          </a:p>
          <a:p>
            <a:r>
              <a:rPr lang="en-US" sz="2400" dirty="0" smtClean="0"/>
              <a:t>User accounts are used to gain access to the domain resources.</a:t>
            </a:r>
            <a:endParaRPr lang="en-US" sz="24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15</a:t>
            </a:fld>
            <a:endParaRPr lang="en" dirty="0"/>
          </a:p>
        </p:txBody>
      </p:sp>
    </p:spTree>
    <p:extLst>
      <p:ext uri="{BB962C8B-B14F-4D97-AF65-F5344CB8AC3E}">
        <p14:creationId xmlns:p14="http://schemas.microsoft.com/office/powerpoint/2010/main" val="34728873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t>
            </a:r>
          </a:p>
        </p:txBody>
      </p:sp>
      <p:sp>
        <p:nvSpPr>
          <p:cNvPr id="3" name="Text Placeholder 2"/>
          <p:cNvSpPr>
            <a:spLocks noGrp="1"/>
          </p:cNvSpPr>
          <p:nvPr>
            <p:ph type="body" idx="1"/>
          </p:nvPr>
        </p:nvSpPr>
        <p:spPr/>
        <p:txBody>
          <a:bodyPr>
            <a:noAutofit/>
          </a:bodyPr>
          <a:lstStyle/>
          <a:p>
            <a:r>
              <a:rPr lang="en-US" sz="2400" dirty="0"/>
              <a:t>Each domain‑joined computer has an account in AD DS. Computer accounts are used in the same ways that user accounts are used for users. Each computer has a Security Identification (SID) and attributes. when you create a domain, a Computers container is created.</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16</a:t>
            </a:fld>
            <a:endParaRPr lang="en" dirty="0"/>
          </a:p>
        </p:txBody>
      </p:sp>
    </p:spTree>
    <p:extLst>
      <p:ext uri="{BB962C8B-B14F-4D97-AF65-F5344CB8AC3E}">
        <p14:creationId xmlns:p14="http://schemas.microsoft.com/office/powerpoint/2010/main" val="26412303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Sites </a:t>
            </a:r>
            <a:endParaRPr lang="en-US" dirty="0"/>
          </a:p>
        </p:txBody>
      </p:sp>
      <p:sp>
        <p:nvSpPr>
          <p:cNvPr id="3" name="Text Placeholder 2"/>
          <p:cNvSpPr>
            <a:spLocks noGrp="1"/>
          </p:cNvSpPr>
          <p:nvPr>
            <p:ph type="body" idx="1"/>
          </p:nvPr>
        </p:nvSpPr>
        <p:spPr/>
        <p:txBody>
          <a:bodyPr>
            <a:noAutofit/>
          </a:bodyPr>
          <a:lstStyle/>
          <a:p>
            <a:r>
              <a:rPr lang="en-US" sz="2400" dirty="0"/>
              <a:t>A site is a collection of subnets. The Active Directory sites help define the replication flow and resource location for clients such as a domain controller. </a:t>
            </a:r>
          </a:p>
          <a:p>
            <a:pPr marL="38100" indent="0">
              <a:buNone/>
            </a:pPr>
            <a:endParaRPr lang="en-US" sz="24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31199883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a:t>
            </a:r>
            <a:r>
              <a:rPr lang="en-US" dirty="0" smtClean="0"/>
              <a:t>Catalog </a:t>
            </a:r>
            <a:r>
              <a:rPr lang="en-IN" b="1" dirty="0" smtClean="0"/>
              <a:t>(</a:t>
            </a:r>
            <a:r>
              <a:rPr lang="en-IN" b="1" dirty="0"/>
              <a:t>GC</a:t>
            </a:r>
            <a:r>
              <a:rPr lang="en-IN" b="1" dirty="0" smtClean="0"/>
              <a:t>)</a:t>
            </a:r>
            <a:endParaRPr lang="en-US" dirty="0"/>
          </a:p>
        </p:txBody>
      </p:sp>
      <p:sp>
        <p:nvSpPr>
          <p:cNvPr id="3" name="Text Placeholder 2"/>
          <p:cNvSpPr>
            <a:spLocks noGrp="1"/>
          </p:cNvSpPr>
          <p:nvPr>
            <p:ph type="body" idx="1"/>
          </p:nvPr>
        </p:nvSpPr>
        <p:spPr/>
        <p:txBody>
          <a:bodyPr>
            <a:noAutofit/>
          </a:bodyPr>
          <a:lstStyle/>
          <a:p>
            <a:r>
              <a:rPr lang="en-US" sz="2400" dirty="0"/>
              <a:t>The global catalog server contains a full replica of all objects and is used to perform forest wide searches. By default the first domain controller in a domain is designated as the GC </a:t>
            </a:r>
            <a:r>
              <a:rPr lang="en-US" sz="2400" dirty="0" smtClean="0"/>
              <a:t>server.</a:t>
            </a:r>
            <a:endParaRPr lang="en-US" sz="24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18</a:t>
            </a:fld>
            <a:endParaRPr lang="en" dirty="0"/>
          </a:p>
        </p:txBody>
      </p:sp>
    </p:spTree>
    <p:extLst>
      <p:ext uri="{BB962C8B-B14F-4D97-AF65-F5344CB8AC3E}">
        <p14:creationId xmlns:p14="http://schemas.microsoft.com/office/powerpoint/2010/main" val="23069371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Policy</a:t>
            </a:r>
          </a:p>
        </p:txBody>
      </p:sp>
      <p:sp>
        <p:nvSpPr>
          <p:cNvPr id="3" name="Text Placeholder 2"/>
          <p:cNvSpPr>
            <a:spLocks noGrp="1"/>
          </p:cNvSpPr>
          <p:nvPr>
            <p:ph type="body" idx="1"/>
          </p:nvPr>
        </p:nvSpPr>
        <p:spPr/>
        <p:txBody>
          <a:bodyPr>
            <a:noAutofit/>
          </a:bodyPr>
          <a:lstStyle/>
          <a:p>
            <a:r>
              <a:rPr lang="en-US" sz="2400" dirty="0"/>
              <a:t>Group policy allows you to centrally manage user and computer settings. You can use group policy to set password policies, auditing policies, lock screen, map drives, deploy software, one drive, office 365 settings and much more. </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5512297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ctrTitle" idx="4294967295"/>
          </p:nvPr>
        </p:nvSpPr>
        <p:spPr>
          <a:xfrm>
            <a:off x="5081000" y="821350"/>
            <a:ext cx="3550500" cy="1159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6000" dirty="0" smtClean="0">
                <a:solidFill>
                  <a:srgbClr val="FF8700"/>
                </a:solidFill>
              </a:rPr>
              <a:t>#whoami</a:t>
            </a:r>
            <a:endParaRPr sz="6000" dirty="0">
              <a:solidFill>
                <a:srgbClr val="FF8700"/>
              </a:solidFill>
            </a:endParaRPr>
          </a:p>
        </p:txBody>
      </p:sp>
      <p:sp>
        <p:nvSpPr>
          <p:cNvPr id="120" name="Shape 120"/>
          <p:cNvSpPr txBox="1">
            <a:spLocks noGrp="1"/>
          </p:cNvSpPr>
          <p:nvPr>
            <p:ph type="subTitle" idx="4294967295"/>
          </p:nvPr>
        </p:nvSpPr>
        <p:spPr>
          <a:xfrm>
            <a:off x="4978400" y="1868575"/>
            <a:ext cx="4084320" cy="2710198"/>
          </a:xfrm>
          <a:prstGeom prst="rect">
            <a:avLst/>
          </a:prstGeom>
        </p:spPr>
        <p:txBody>
          <a:bodyPr spcFirstLastPara="1" wrap="square" lIns="91425" tIns="91425" rIns="91425" bIns="91425" anchor="t" anchorCtr="0">
            <a:noAutofit/>
          </a:bodyPr>
          <a:lstStyle/>
          <a:p>
            <a:pPr marL="0" lvl="0" indent="0">
              <a:buNone/>
            </a:pPr>
            <a:r>
              <a:rPr lang="en" sz="2400" b="1" dirty="0" smtClean="0">
                <a:solidFill>
                  <a:srgbClr val="FFFFFF"/>
                </a:solidFill>
              </a:rPr>
              <a:t>👉 </a:t>
            </a:r>
            <a:r>
              <a:rPr lang="en-IN" sz="2400" b="1" dirty="0" err="1" smtClean="0">
                <a:solidFill>
                  <a:srgbClr val="FFFFFF"/>
                </a:solidFill>
              </a:rPr>
              <a:t>Chirag</a:t>
            </a:r>
            <a:r>
              <a:rPr lang="en-IN" sz="2400" b="1" dirty="0" smtClean="0">
                <a:solidFill>
                  <a:srgbClr val="FFFFFF"/>
                </a:solidFill>
              </a:rPr>
              <a:t> </a:t>
            </a:r>
            <a:r>
              <a:rPr lang="en-IN" sz="2400" b="1" dirty="0" err="1" smtClean="0">
                <a:solidFill>
                  <a:srgbClr val="FFFFFF"/>
                </a:solidFill>
              </a:rPr>
              <a:t>Savla</a:t>
            </a:r>
            <a:endParaRPr sz="2400" b="1" dirty="0" smtClean="0">
              <a:solidFill>
                <a:srgbClr val="FFFFFF"/>
              </a:solidFill>
            </a:endParaRPr>
          </a:p>
          <a:p>
            <a:pPr marL="0" lvl="0" indent="0">
              <a:buClr>
                <a:schemeClr val="dk1"/>
              </a:buClr>
              <a:buSzPts val="1100"/>
              <a:buNone/>
            </a:pPr>
            <a:r>
              <a:rPr lang="en-US" sz="2400" dirty="0" smtClean="0">
                <a:solidFill>
                  <a:srgbClr val="FFFFFF"/>
                </a:solidFill>
              </a:rPr>
              <a:t>👉 </a:t>
            </a:r>
            <a:r>
              <a:rPr lang="en-US" sz="2400" dirty="0">
                <a:solidFill>
                  <a:srgbClr val="FFFFFF"/>
                </a:solidFill>
              </a:rPr>
              <a:t>Twitter – @</a:t>
            </a:r>
            <a:r>
              <a:rPr lang="en-US" sz="2400" dirty="0" smtClean="0">
                <a:solidFill>
                  <a:srgbClr val="FFFFFF"/>
                </a:solidFill>
              </a:rPr>
              <a:t>chiragsavla94</a:t>
            </a:r>
          </a:p>
          <a:p>
            <a:pPr marL="0" lvl="0" indent="0">
              <a:buClr>
                <a:schemeClr val="dk1"/>
              </a:buClr>
              <a:buSzPts val="1100"/>
              <a:buNone/>
            </a:pPr>
            <a:r>
              <a:rPr lang="en-US" sz="2400" dirty="0" smtClean="0">
                <a:solidFill>
                  <a:srgbClr val="FFFFFF"/>
                </a:solidFill>
              </a:rPr>
              <a:t>👉 Interest area – Red Teaming, Application Security, Penetration Testing</a:t>
            </a:r>
          </a:p>
        </p:txBody>
      </p:sp>
      <p:sp>
        <p:nvSpPr>
          <p:cNvPr id="121" name="Shape 121"/>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6576" r="25040" b="-241"/>
          <a:stretch/>
        </p:blipFill>
        <p:spPr>
          <a:xfrm rot="16200000">
            <a:off x="1343621" y="1079541"/>
            <a:ext cx="3315258" cy="3106895"/>
          </a:xfrm>
          <a:prstGeom prst="ellipse">
            <a:avLst/>
          </a:prstGeom>
          <a:ln>
            <a:noFill/>
          </a:ln>
          <a:effectLst>
            <a:softEdge rad="112500"/>
          </a:effectLst>
        </p:spPr>
      </p:pic>
      <p:sp>
        <p:nvSpPr>
          <p:cNvPr id="6" name="Shape 120"/>
          <p:cNvSpPr txBox="1">
            <a:spLocks/>
          </p:cNvSpPr>
          <p:nvPr/>
        </p:nvSpPr>
        <p:spPr>
          <a:xfrm>
            <a:off x="1026160" y="4290618"/>
            <a:ext cx="7904480" cy="576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FF8700"/>
              </a:buClr>
              <a:buSzPts val="3000"/>
              <a:buFont typeface="Roboto"/>
              <a:buChar char="▸"/>
              <a:defRPr sz="3000" b="0" i="0" u="none" strike="noStrike" cap="none">
                <a:solidFill>
                  <a:srgbClr val="222222"/>
                </a:solidFill>
                <a:latin typeface="Roboto"/>
                <a:ea typeface="Roboto"/>
                <a:cs typeface="Roboto"/>
                <a:sym typeface="Roboto"/>
              </a:defRPr>
            </a:lvl1pPr>
            <a:lvl2pPr marL="914400" marR="0" lvl="1" indent="-381000" algn="l" rtl="0">
              <a:lnSpc>
                <a:spcPct val="100000"/>
              </a:lnSpc>
              <a:spcBef>
                <a:spcPts val="0"/>
              </a:spcBef>
              <a:spcAft>
                <a:spcPts val="0"/>
              </a:spcAft>
              <a:buClr>
                <a:srgbClr val="FF8700"/>
              </a:buClr>
              <a:buSzPts val="2400"/>
              <a:buFont typeface="Roboto"/>
              <a:buChar char="▹"/>
              <a:defRPr sz="2400" b="0" i="0" u="none" strike="noStrike" cap="none">
                <a:solidFill>
                  <a:srgbClr val="222222"/>
                </a:solidFill>
                <a:latin typeface="Roboto"/>
                <a:ea typeface="Roboto"/>
                <a:cs typeface="Roboto"/>
                <a:sym typeface="Roboto"/>
              </a:defRPr>
            </a:lvl2pPr>
            <a:lvl3pPr marL="1371600" marR="0" lvl="2" indent="-381000" algn="l" rtl="0">
              <a:lnSpc>
                <a:spcPct val="100000"/>
              </a:lnSpc>
              <a:spcBef>
                <a:spcPts val="0"/>
              </a:spcBef>
              <a:spcAft>
                <a:spcPts val="0"/>
              </a:spcAft>
              <a:buClr>
                <a:srgbClr val="FF8700"/>
              </a:buClr>
              <a:buSzPts val="2400"/>
              <a:buFont typeface="Roboto"/>
              <a:buChar char="▹"/>
              <a:defRPr sz="2400" b="0" i="0" u="none" strike="noStrike" cap="none">
                <a:solidFill>
                  <a:srgbClr val="222222"/>
                </a:solidFill>
                <a:latin typeface="Roboto"/>
                <a:ea typeface="Roboto"/>
                <a:cs typeface="Roboto"/>
                <a:sym typeface="Roboto"/>
              </a:defRPr>
            </a:lvl3pPr>
            <a:lvl4pPr marL="1828800" marR="0" lvl="3" indent="-342900" algn="l" rtl="0">
              <a:lnSpc>
                <a:spcPct val="100000"/>
              </a:lnSpc>
              <a:spcBef>
                <a:spcPts val="0"/>
              </a:spcBef>
              <a:spcAft>
                <a:spcPts val="0"/>
              </a:spcAft>
              <a:buClr>
                <a:srgbClr val="FF8700"/>
              </a:buClr>
              <a:buSzPts val="1800"/>
              <a:buFont typeface="Roboto"/>
              <a:buChar char="▹"/>
              <a:defRPr sz="1800" b="0" i="0" u="none" strike="noStrike" cap="none">
                <a:solidFill>
                  <a:srgbClr val="222222"/>
                </a:solidFill>
                <a:latin typeface="Roboto"/>
                <a:ea typeface="Roboto"/>
                <a:cs typeface="Roboto"/>
                <a:sym typeface="Roboto"/>
              </a:defRPr>
            </a:lvl4pPr>
            <a:lvl5pPr marL="2286000" marR="0" lvl="4" indent="-342900" algn="l" rtl="0">
              <a:lnSpc>
                <a:spcPct val="100000"/>
              </a:lnSpc>
              <a:spcBef>
                <a:spcPts val="0"/>
              </a:spcBef>
              <a:spcAft>
                <a:spcPts val="0"/>
              </a:spcAft>
              <a:buClr>
                <a:srgbClr val="FF8700"/>
              </a:buClr>
              <a:buSzPts val="1800"/>
              <a:buFont typeface="Roboto"/>
              <a:buChar char="▹"/>
              <a:defRPr sz="1800" b="0" i="0" u="none" strike="noStrike" cap="none">
                <a:solidFill>
                  <a:srgbClr val="222222"/>
                </a:solidFill>
                <a:latin typeface="Roboto"/>
                <a:ea typeface="Roboto"/>
                <a:cs typeface="Roboto"/>
                <a:sym typeface="Roboto"/>
              </a:defRPr>
            </a:lvl5pPr>
            <a:lvl6pPr marL="2743200" marR="0" lvl="5" indent="-342900" algn="l" rtl="0">
              <a:lnSpc>
                <a:spcPct val="100000"/>
              </a:lnSpc>
              <a:spcBef>
                <a:spcPts val="0"/>
              </a:spcBef>
              <a:spcAft>
                <a:spcPts val="0"/>
              </a:spcAft>
              <a:buClr>
                <a:srgbClr val="FF8700"/>
              </a:buClr>
              <a:buSzPts val="1800"/>
              <a:buFont typeface="Roboto"/>
              <a:buChar char="▹"/>
              <a:defRPr sz="1800" b="0" i="0" u="none" strike="noStrike" cap="none">
                <a:solidFill>
                  <a:srgbClr val="222222"/>
                </a:solidFill>
                <a:latin typeface="Roboto"/>
                <a:ea typeface="Roboto"/>
                <a:cs typeface="Roboto"/>
                <a:sym typeface="Roboto"/>
              </a:defRPr>
            </a:lvl6pPr>
            <a:lvl7pPr marL="3200400" marR="0" lvl="6" indent="-342900" algn="l" rtl="0">
              <a:lnSpc>
                <a:spcPct val="100000"/>
              </a:lnSpc>
              <a:spcBef>
                <a:spcPts val="0"/>
              </a:spcBef>
              <a:spcAft>
                <a:spcPts val="0"/>
              </a:spcAft>
              <a:buClr>
                <a:srgbClr val="FF8700"/>
              </a:buClr>
              <a:buSzPts val="1800"/>
              <a:buFont typeface="Roboto"/>
              <a:buChar char="▹"/>
              <a:defRPr sz="1800" b="0" i="0" u="none" strike="noStrike" cap="none">
                <a:solidFill>
                  <a:srgbClr val="222222"/>
                </a:solidFill>
                <a:latin typeface="Roboto"/>
                <a:ea typeface="Roboto"/>
                <a:cs typeface="Roboto"/>
                <a:sym typeface="Roboto"/>
              </a:defRPr>
            </a:lvl7pPr>
            <a:lvl8pPr marL="3657600" marR="0" lvl="7" indent="-342900" algn="l" rtl="0">
              <a:lnSpc>
                <a:spcPct val="100000"/>
              </a:lnSpc>
              <a:spcBef>
                <a:spcPts val="0"/>
              </a:spcBef>
              <a:spcAft>
                <a:spcPts val="0"/>
              </a:spcAft>
              <a:buClr>
                <a:srgbClr val="FF8700"/>
              </a:buClr>
              <a:buSzPts val="1800"/>
              <a:buFont typeface="Roboto"/>
              <a:buChar char="▹"/>
              <a:defRPr sz="1800" b="0" i="0" u="none" strike="noStrike" cap="none">
                <a:solidFill>
                  <a:srgbClr val="222222"/>
                </a:solidFill>
                <a:latin typeface="Roboto"/>
                <a:ea typeface="Roboto"/>
                <a:cs typeface="Roboto"/>
                <a:sym typeface="Roboto"/>
              </a:defRPr>
            </a:lvl8pPr>
            <a:lvl9pPr marL="4114800" marR="0" lvl="8" indent="-342900" algn="l" rtl="0">
              <a:lnSpc>
                <a:spcPct val="100000"/>
              </a:lnSpc>
              <a:spcBef>
                <a:spcPts val="0"/>
              </a:spcBef>
              <a:spcAft>
                <a:spcPts val="0"/>
              </a:spcAft>
              <a:buClr>
                <a:srgbClr val="FF8700"/>
              </a:buClr>
              <a:buSzPts val="1800"/>
              <a:buFont typeface="Roboto"/>
              <a:buChar char="▹"/>
              <a:defRPr sz="1800" b="0" i="0" u="none" strike="noStrike" cap="none">
                <a:solidFill>
                  <a:srgbClr val="222222"/>
                </a:solidFill>
                <a:latin typeface="Roboto"/>
                <a:ea typeface="Roboto"/>
                <a:cs typeface="Roboto"/>
                <a:sym typeface="Roboto"/>
              </a:defRPr>
            </a:lvl9pPr>
          </a:lstStyle>
          <a:p>
            <a:pPr marL="0" indent="0">
              <a:buNone/>
            </a:pPr>
            <a:r>
              <a:rPr lang="en-US" sz="2400" dirty="0">
                <a:solidFill>
                  <a:srgbClr val="FFFFFF"/>
                </a:solidFill>
              </a:rPr>
              <a:t>Blog </a:t>
            </a:r>
            <a:r>
              <a:rPr lang="en-US" sz="2400" dirty="0" smtClean="0">
                <a:solidFill>
                  <a:srgbClr val="FFFFFF"/>
                </a:solidFill>
              </a:rPr>
              <a:t>– https://3xpl01tc0d3r.blogspot.com</a:t>
            </a:r>
          </a:p>
        </p:txBody>
      </p:sp>
    </p:spTree>
    <p:extLst>
      <p:ext uri="{BB962C8B-B14F-4D97-AF65-F5344CB8AC3E}">
        <p14:creationId xmlns:p14="http://schemas.microsoft.com/office/powerpoint/2010/main" val="38024500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Trust</a:t>
            </a:r>
            <a:endParaRPr lang="en-US" dirty="0"/>
          </a:p>
        </p:txBody>
      </p:sp>
      <p:sp>
        <p:nvSpPr>
          <p:cNvPr id="3" name="Text Placeholder 2"/>
          <p:cNvSpPr>
            <a:spLocks noGrp="1"/>
          </p:cNvSpPr>
          <p:nvPr>
            <p:ph type="body" idx="1"/>
          </p:nvPr>
        </p:nvSpPr>
        <p:spPr/>
        <p:txBody>
          <a:bodyPr>
            <a:noAutofit/>
          </a:bodyPr>
          <a:lstStyle/>
          <a:p>
            <a:r>
              <a:rPr lang="en-US" sz="2400" dirty="0"/>
              <a:t>In an AD environment, trust is a relationship between two domains or forests which allows users of one domain or forest to access resources in the other domain or forest. </a:t>
            </a:r>
            <a:endParaRPr lang="en-US" sz="2400" dirty="0" smtClean="0"/>
          </a:p>
          <a:p>
            <a:r>
              <a:rPr lang="en-US" sz="2400" dirty="0" smtClean="0"/>
              <a:t>Trust </a:t>
            </a:r>
            <a:r>
              <a:rPr lang="en-US" sz="2400" dirty="0"/>
              <a:t>can be automatic (parent-child, same forest etc.) or established (forest, external). </a:t>
            </a:r>
            <a:endParaRPr lang="en-US" sz="2400" dirty="0" smtClean="0"/>
          </a:p>
          <a:p>
            <a:r>
              <a:rPr lang="en-US" sz="2400" dirty="0" smtClean="0"/>
              <a:t>Trusted </a:t>
            </a:r>
            <a:r>
              <a:rPr lang="en-US" sz="2400" dirty="0"/>
              <a:t>Domain Objects (TDOs) represent the trust relationships in a domain. </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23731288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Trust</a:t>
            </a:r>
            <a:endParaRPr lang="en-US" dirty="0"/>
          </a:p>
        </p:txBody>
      </p:sp>
      <p:sp>
        <p:nvSpPr>
          <p:cNvPr id="3" name="Text Placeholder 2"/>
          <p:cNvSpPr>
            <a:spLocks noGrp="1"/>
          </p:cNvSpPr>
          <p:nvPr>
            <p:ph type="body" idx="1"/>
          </p:nvPr>
        </p:nvSpPr>
        <p:spPr/>
        <p:txBody>
          <a:bodyPr>
            <a:noAutofit/>
          </a:bodyPr>
          <a:lstStyle/>
          <a:p>
            <a:r>
              <a:rPr lang="en-US" sz="2400" dirty="0"/>
              <a:t>In an AD environment, trust is a relationship between two domains or forests which allows users of one domain or forest to access resources in the other domain or forest. </a:t>
            </a:r>
            <a:endParaRPr lang="en-US" sz="2400" dirty="0" smtClean="0"/>
          </a:p>
          <a:p>
            <a:r>
              <a:rPr lang="en-US" sz="2400" dirty="0" smtClean="0"/>
              <a:t>Trust </a:t>
            </a:r>
            <a:r>
              <a:rPr lang="en-US" sz="2400" dirty="0"/>
              <a:t>can be automatic (parent-child, same forest etc.) or established (forest, external). </a:t>
            </a:r>
            <a:endParaRPr lang="en-US" sz="2400" dirty="0" smtClean="0"/>
          </a:p>
          <a:p>
            <a:r>
              <a:rPr lang="en-US" sz="2400" dirty="0" smtClean="0"/>
              <a:t>Trusted </a:t>
            </a:r>
            <a:r>
              <a:rPr lang="en-US" sz="2400" dirty="0"/>
              <a:t>Domain Objects (TDOs) represent the trust relationships in a domain. </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21</a:t>
            </a:fld>
            <a:endParaRPr lang="en" dirty="0"/>
          </a:p>
        </p:txBody>
      </p:sp>
    </p:spTree>
    <p:extLst>
      <p:ext uri="{BB962C8B-B14F-4D97-AF65-F5344CB8AC3E}">
        <p14:creationId xmlns:p14="http://schemas.microsoft.com/office/powerpoint/2010/main" val="824569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Trust </a:t>
            </a:r>
            <a:endParaRPr lang="en-US" dirty="0"/>
          </a:p>
        </p:txBody>
      </p:sp>
      <p:sp>
        <p:nvSpPr>
          <p:cNvPr id="3" name="Text Placeholder 2"/>
          <p:cNvSpPr>
            <a:spLocks noGrp="1"/>
          </p:cNvSpPr>
          <p:nvPr>
            <p:ph type="body" idx="1"/>
          </p:nvPr>
        </p:nvSpPr>
        <p:spPr/>
        <p:txBody>
          <a:bodyPr>
            <a:noAutofit/>
          </a:bodyPr>
          <a:lstStyle/>
          <a:p>
            <a:r>
              <a:rPr lang="en-US" sz="2400" dirty="0"/>
              <a:t>Trust </a:t>
            </a:r>
            <a:r>
              <a:rPr lang="en-US" sz="2400" dirty="0" smtClean="0"/>
              <a:t>Direction</a:t>
            </a:r>
          </a:p>
          <a:p>
            <a:pPr lvl="1"/>
            <a:r>
              <a:rPr lang="en-US" sz="1800" dirty="0" smtClean="0"/>
              <a:t>One-way </a:t>
            </a:r>
            <a:r>
              <a:rPr lang="en-US" sz="1800" dirty="0"/>
              <a:t>trust – Unidirectional. Users in the trusted domain can access resources in the trusting domain but the reverse is not true. </a:t>
            </a:r>
            <a:endParaRPr lang="en-US" sz="1800" dirty="0" smtClean="0"/>
          </a:p>
          <a:p>
            <a:pPr lvl="1"/>
            <a:r>
              <a:rPr lang="en-US" sz="1800" dirty="0"/>
              <a:t>Two-way trust – Bi-directional. Users of both domains can access resources in the other </a:t>
            </a:r>
            <a:r>
              <a:rPr lang="en-US" sz="1800" dirty="0" smtClean="0"/>
              <a:t>domain.</a:t>
            </a:r>
            <a:endParaRPr lang="en-US" sz="18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22</a:t>
            </a:fld>
            <a:endParaRPr lang="en" dirty="0"/>
          </a:p>
        </p:txBody>
      </p:sp>
    </p:spTree>
    <p:extLst>
      <p:ext uri="{BB962C8B-B14F-4D97-AF65-F5344CB8AC3E}">
        <p14:creationId xmlns:p14="http://schemas.microsoft.com/office/powerpoint/2010/main" val="998493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Trust </a:t>
            </a:r>
            <a:endParaRPr lang="en-US" dirty="0"/>
          </a:p>
        </p:txBody>
      </p:sp>
      <p:sp>
        <p:nvSpPr>
          <p:cNvPr id="3" name="Text Placeholder 2"/>
          <p:cNvSpPr>
            <a:spLocks noGrp="1"/>
          </p:cNvSpPr>
          <p:nvPr>
            <p:ph type="body" idx="1"/>
          </p:nvPr>
        </p:nvSpPr>
        <p:spPr/>
        <p:txBody>
          <a:bodyPr>
            <a:noAutofit/>
          </a:bodyPr>
          <a:lstStyle/>
          <a:p>
            <a:r>
              <a:rPr lang="en-US" sz="2400" dirty="0"/>
              <a:t>Trust </a:t>
            </a:r>
            <a:r>
              <a:rPr lang="en-US" sz="2400" dirty="0" smtClean="0"/>
              <a:t>Direction</a:t>
            </a:r>
          </a:p>
          <a:p>
            <a:pPr lvl="1"/>
            <a:r>
              <a:rPr lang="en-US" sz="1800" dirty="0" smtClean="0"/>
              <a:t>One-way </a:t>
            </a:r>
            <a:r>
              <a:rPr lang="en-US" sz="1800" dirty="0"/>
              <a:t>trust – Unidirectional. Users in the trusted domain can access resources in the trusting domain but the reverse is not true. </a:t>
            </a:r>
            <a:endParaRPr lang="en-US" sz="1800" dirty="0" smtClean="0"/>
          </a:p>
          <a:p>
            <a:pPr lvl="1"/>
            <a:r>
              <a:rPr lang="en-US" sz="1800" dirty="0"/>
              <a:t>Two-way trust – Bi-directional. Users of both domains can access resources in the other </a:t>
            </a:r>
            <a:r>
              <a:rPr lang="en-US" sz="1800" dirty="0" smtClean="0"/>
              <a:t>domain.</a:t>
            </a:r>
            <a:endParaRPr lang="en-US" sz="18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23</a:t>
            </a:fld>
            <a:endParaRPr lang="en" dirty="0"/>
          </a:p>
        </p:txBody>
      </p:sp>
    </p:spTree>
    <p:extLst>
      <p:ext uri="{BB962C8B-B14F-4D97-AF65-F5344CB8AC3E}">
        <p14:creationId xmlns:p14="http://schemas.microsoft.com/office/powerpoint/2010/main" val="11010037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a:t>Domain Trust </a:t>
            </a:r>
          </a:p>
        </p:txBody>
      </p:sp>
      <p:sp>
        <p:nvSpPr>
          <p:cNvPr id="191" name="Shape 191"/>
          <p:cNvSpPr txBox="1">
            <a:spLocks noGrp="1"/>
          </p:cNvSpPr>
          <p:nvPr>
            <p:ph type="sldNum" idx="12"/>
          </p:nvPr>
        </p:nvSpPr>
        <p:spPr/>
        <p:txBody>
          <a:bodyPr/>
          <a:lstStyle/>
          <a:p>
            <a:pPr lvl="0"/>
            <a:fld id="{00000000-1234-1234-1234-123412341234}" type="slidenum">
              <a:rPr lang="en" smtClean="0"/>
              <a:pPr lvl="0"/>
              <a:t>24</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sp>
        <p:nvSpPr>
          <p:cNvPr id="2" name="Isosceles Triangle 1"/>
          <p:cNvSpPr/>
          <p:nvPr/>
        </p:nvSpPr>
        <p:spPr>
          <a:xfrm>
            <a:off x="1536806" y="2462869"/>
            <a:ext cx="1360074" cy="109113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p:cNvSpPr/>
          <p:nvPr/>
        </p:nvSpPr>
        <p:spPr>
          <a:xfrm>
            <a:off x="6130578" y="2462868"/>
            <a:ext cx="1360074" cy="109113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199785" y="1083449"/>
            <a:ext cx="8759798" cy="3798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p:cNvSpPr/>
          <p:nvPr/>
        </p:nvSpPr>
        <p:spPr>
          <a:xfrm>
            <a:off x="1805866" y="3542348"/>
            <a:ext cx="859531" cy="261610"/>
          </a:xfrm>
          <a:prstGeom prst="rect">
            <a:avLst/>
          </a:prstGeom>
          <a:noFill/>
        </p:spPr>
        <p:txBody>
          <a:bodyPr wrap="none" lIns="91440" tIns="45720" rIns="91440" bIns="45720">
            <a:spAutoFit/>
          </a:bodyPr>
          <a:lstStyle/>
          <a:p>
            <a:pPr algn="ctr"/>
            <a:r>
              <a:rPr lang="en-US" sz="1100" dirty="0" err="1">
                <a:ln w="0"/>
                <a:solidFill>
                  <a:schemeClr val="tx1"/>
                </a:solidFill>
              </a:rPr>
              <a:t>rtlabs.local</a:t>
            </a:r>
            <a:endParaRPr lang="en-US" sz="1100" dirty="0">
              <a:ln w="0"/>
              <a:solidFill>
                <a:schemeClr val="tx1"/>
              </a:solidFill>
            </a:endParaRPr>
          </a:p>
        </p:txBody>
      </p:sp>
      <p:sp>
        <p:nvSpPr>
          <p:cNvPr id="39" name="Rectangle 38"/>
          <p:cNvSpPr/>
          <p:nvPr/>
        </p:nvSpPr>
        <p:spPr>
          <a:xfrm>
            <a:off x="6372149" y="3538274"/>
            <a:ext cx="938077" cy="261610"/>
          </a:xfrm>
          <a:prstGeom prst="rect">
            <a:avLst/>
          </a:prstGeom>
          <a:noFill/>
        </p:spPr>
        <p:txBody>
          <a:bodyPr wrap="none" lIns="91440" tIns="45720" rIns="91440" bIns="45720">
            <a:spAutoFit/>
          </a:bodyPr>
          <a:lstStyle/>
          <a:p>
            <a:pPr algn="ctr"/>
            <a:r>
              <a:rPr lang="en-US" sz="1100" dirty="0" err="1">
                <a:ln w="0"/>
                <a:solidFill>
                  <a:schemeClr val="tx1"/>
                </a:solidFill>
              </a:rPr>
              <a:t>techno.local</a:t>
            </a:r>
            <a:endParaRPr lang="en-US" sz="1100" dirty="0">
              <a:ln w="0"/>
              <a:solidFill>
                <a:schemeClr val="tx1"/>
              </a:solidFill>
            </a:endParaRPr>
          </a:p>
        </p:txBody>
      </p:sp>
      <p:sp>
        <p:nvSpPr>
          <p:cNvPr id="65" name="Rectangle 64"/>
          <p:cNvSpPr/>
          <p:nvPr/>
        </p:nvSpPr>
        <p:spPr>
          <a:xfrm>
            <a:off x="3625845" y="3069726"/>
            <a:ext cx="1322798" cy="261610"/>
          </a:xfrm>
          <a:prstGeom prst="rect">
            <a:avLst/>
          </a:prstGeom>
          <a:noFill/>
        </p:spPr>
        <p:txBody>
          <a:bodyPr wrap="none" lIns="91440" tIns="45720" rIns="91440" bIns="45720">
            <a:spAutoFit/>
          </a:bodyPr>
          <a:lstStyle/>
          <a:p>
            <a:pPr algn="ctr"/>
            <a:r>
              <a:rPr lang="en-US" sz="1100" dirty="0" smtClean="0">
                <a:ln w="0"/>
                <a:solidFill>
                  <a:schemeClr val="tx1"/>
                </a:solidFill>
              </a:rPr>
              <a:t>Trust Relationship</a:t>
            </a:r>
          </a:p>
        </p:txBody>
      </p:sp>
      <p:sp>
        <p:nvSpPr>
          <p:cNvPr id="66" name="Rectangle 65"/>
          <p:cNvSpPr/>
          <p:nvPr/>
        </p:nvSpPr>
        <p:spPr>
          <a:xfrm>
            <a:off x="3479393" y="1234616"/>
            <a:ext cx="2185214" cy="461665"/>
          </a:xfrm>
          <a:prstGeom prst="rect">
            <a:avLst/>
          </a:prstGeom>
          <a:noFill/>
        </p:spPr>
        <p:txBody>
          <a:bodyPr wrap="none" lIns="91440" tIns="45720" rIns="91440" bIns="45720">
            <a:spAutoFit/>
          </a:bodyPr>
          <a:lstStyle/>
          <a:p>
            <a:pPr algn="ctr"/>
            <a:r>
              <a:rPr lang="en-US" sz="2400" dirty="0"/>
              <a:t>One-way trust </a:t>
            </a:r>
            <a:endParaRPr lang="en-US" sz="2400" dirty="0" smtClean="0">
              <a:ln w="0"/>
              <a:solidFill>
                <a:schemeClr val="tx1"/>
              </a:solidFill>
            </a:endParaRPr>
          </a:p>
        </p:txBody>
      </p:sp>
      <p:cxnSp>
        <p:nvCxnSpPr>
          <p:cNvPr id="6" name="Straight Arrow Connector 5"/>
          <p:cNvCxnSpPr>
            <a:stCxn id="2" idx="5"/>
            <a:endCxn id="9" idx="1"/>
          </p:cNvCxnSpPr>
          <p:nvPr/>
        </p:nvCxnSpPr>
        <p:spPr>
          <a:xfrm flipV="1">
            <a:off x="2556862" y="3008435"/>
            <a:ext cx="3913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9" idx="0"/>
            <a:endCxn id="2" idx="0"/>
          </p:cNvCxnSpPr>
          <p:nvPr/>
        </p:nvCxnSpPr>
        <p:spPr>
          <a:xfrm flipH="1">
            <a:off x="2216843" y="2462868"/>
            <a:ext cx="4593772"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658710" y="2761949"/>
            <a:ext cx="1257075" cy="261610"/>
          </a:xfrm>
          <a:prstGeom prst="rect">
            <a:avLst/>
          </a:prstGeom>
          <a:noFill/>
        </p:spPr>
        <p:txBody>
          <a:bodyPr wrap="none" lIns="91440" tIns="45720" rIns="91440" bIns="45720">
            <a:spAutoFit/>
          </a:bodyPr>
          <a:lstStyle/>
          <a:p>
            <a:pPr algn="ctr"/>
            <a:r>
              <a:rPr lang="en-US" sz="1100" dirty="0" smtClean="0">
                <a:ln w="0"/>
                <a:solidFill>
                  <a:schemeClr val="tx1"/>
                </a:solidFill>
              </a:rPr>
              <a:t>Direction of Trust</a:t>
            </a:r>
          </a:p>
        </p:txBody>
      </p:sp>
      <p:sp>
        <p:nvSpPr>
          <p:cNvPr id="83" name="Rectangle 82"/>
          <p:cNvSpPr/>
          <p:nvPr/>
        </p:nvSpPr>
        <p:spPr>
          <a:xfrm>
            <a:off x="3591384" y="2170613"/>
            <a:ext cx="1391728" cy="261610"/>
          </a:xfrm>
          <a:prstGeom prst="rect">
            <a:avLst/>
          </a:prstGeom>
          <a:noFill/>
        </p:spPr>
        <p:txBody>
          <a:bodyPr wrap="none" lIns="91440" tIns="45720" rIns="91440" bIns="45720">
            <a:spAutoFit/>
          </a:bodyPr>
          <a:lstStyle/>
          <a:p>
            <a:pPr algn="ctr"/>
            <a:r>
              <a:rPr lang="en-US" sz="1100" dirty="0" smtClean="0">
                <a:ln w="0"/>
                <a:solidFill>
                  <a:schemeClr val="tx1"/>
                </a:solidFill>
              </a:rPr>
              <a:t>Direction of Access</a:t>
            </a:r>
          </a:p>
        </p:txBody>
      </p:sp>
    </p:spTree>
    <p:extLst>
      <p:ext uri="{BB962C8B-B14F-4D97-AF65-F5344CB8AC3E}">
        <p14:creationId xmlns:p14="http://schemas.microsoft.com/office/powerpoint/2010/main" val="42520597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a:t>Domain Trust </a:t>
            </a:r>
          </a:p>
        </p:txBody>
      </p:sp>
      <p:sp>
        <p:nvSpPr>
          <p:cNvPr id="191" name="Shape 191"/>
          <p:cNvSpPr txBox="1">
            <a:spLocks noGrp="1"/>
          </p:cNvSpPr>
          <p:nvPr>
            <p:ph type="sldNum" idx="12"/>
          </p:nvPr>
        </p:nvSpPr>
        <p:spPr/>
        <p:txBody>
          <a:bodyPr/>
          <a:lstStyle/>
          <a:p>
            <a:pPr lvl="0"/>
            <a:fld id="{00000000-1234-1234-1234-123412341234}" type="slidenum">
              <a:rPr lang="en" smtClean="0"/>
              <a:pPr lvl="0"/>
              <a:t>25</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sp>
        <p:nvSpPr>
          <p:cNvPr id="2" name="Isosceles Triangle 1"/>
          <p:cNvSpPr/>
          <p:nvPr/>
        </p:nvSpPr>
        <p:spPr>
          <a:xfrm>
            <a:off x="1536806" y="2462869"/>
            <a:ext cx="1360074" cy="109113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p:cNvSpPr/>
          <p:nvPr/>
        </p:nvSpPr>
        <p:spPr>
          <a:xfrm>
            <a:off x="6130578" y="2462868"/>
            <a:ext cx="1360074" cy="109113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Arrow Connector 11"/>
          <p:cNvCxnSpPr>
            <a:stCxn id="2" idx="5"/>
            <a:endCxn id="9" idx="1"/>
          </p:cNvCxnSpPr>
          <p:nvPr/>
        </p:nvCxnSpPr>
        <p:spPr>
          <a:xfrm flipV="1">
            <a:off x="2556862" y="3008435"/>
            <a:ext cx="3913735"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99785" y="1083449"/>
            <a:ext cx="8759798" cy="3798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p:cNvSpPr/>
          <p:nvPr/>
        </p:nvSpPr>
        <p:spPr>
          <a:xfrm>
            <a:off x="1805866" y="3542348"/>
            <a:ext cx="859531" cy="261610"/>
          </a:xfrm>
          <a:prstGeom prst="rect">
            <a:avLst/>
          </a:prstGeom>
          <a:noFill/>
        </p:spPr>
        <p:txBody>
          <a:bodyPr wrap="none" lIns="91440" tIns="45720" rIns="91440" bIns="45720">
            <a:spAutoFit/>
          </a:bodyPr>
          <a:lstStyle/>
          <a:p>
            <a:pPr algn="ctr"/>
            <a:r>
              <a:rPr lang="en-US" sz="1100" dirty="0" err="1">
                <a:ln w="0"/>
                <a:solidFill>
                  <a:schemeClr val="tx1"/>
                </a:solidFill>
              </a:rPr>
              <a:t>rtlabs.local</a:t>
            </a:r>
            <a:endParaRPr lang="en-US" sz="1100" dirty="0">
              <a:ln w="0"/>
              <a:solidFill>
                <a:schemeClr val="tx1"/>
              </a:solidFill>
            </a:endParaRPr>
          </a:p>
        </p:txBody>
      </p:sp>
      <p:sp>
        <p:nvSpPr>
          <p:cNvPr id="39" name="Rectangle 38"/>
          <p:cNvSpPr/>
          <p:nvPr/>
        </p:nvSpPr>
        <p:spPr>
          <a:xfrm>
            <a:off x="6372149" y="3538274"/>
            <a:ext cx="938077" cy="261610"/>
          </a:xfrm>
          <a:prstGeom prst="rect">
            <a:avLst/>
          </a:prstGeom>
          <a:noFill/>
        </p:spPr>
        <p:txBody>
          <a:bodyPr wrap="none" lIns="91440" tIns="45720" rIns="91440" bIns="45720">
            <a:spAutoFit/>
          </a:bodyPr>
          <a:lstStyle/>
          <a:p>
            <a:pPr algn="ctr"/>
            <a:r>
              <a:rPr lang="en-US" sz="1100" dirty="0" err="1">
                <a:ln w="0"/>
                <a:solidFill>
                  <a:schemeClr val="tx1"/>
                </a:solidFill>
              </a:rPr>
              <a:t>techno.local</a:t>
            </a:r>
            <a:endParaRPr lang="en-US" sz="1100" dirty="0">
              <a:ln w="0"/>
              <a:solidFill>
                <a:schemeClr val="tx1"/>
              </a:solidFill>
            </a:endParaRPr>
          </a:p>
        </p:txBody>
      </p:sp>
      <p:sp>
        <p:nvSpPr>
          <p:cNvPr id="65" name="Rectangle 64"/>
          <p:cNvSpPr/>
          <p:nvPr/>
        </p:nvSpPr>
        <p:spPr>
          <a:xfrm>
            <a:off x="3625845" y="3069726"/>
            <a:ext cx="1322798" cy="261610"/>
          </a:xfrm>
          <a:prstGeom prst="rect">
            <a:avLst/>
          </a:prstGeom>
          <a:noFill/>
        </p:spPr>
        <p:txBody>
          <a:bodyPr wrap="none" lIns="91440" tIns="45720" rIns="91440" bIns="45720">
            <a:spAutoFit/>
          </a:bodyPr>
          <a:lstStyle/>
          <a:p>
            <a:pPr algn="ctr"/>
            <a:r>
              <a:rPr lang="en-US" sz="1100" dirty="0" smtClean="0">
                <a:ln w="0"/>
                <a:solidFill>
                  <a:schemeClr val="tx1"/>
                </a:solidFill>
              </a:rPr>
              <a:t>Trust Relationship</a:t>
            </a:r>
          </a:p>
        </p:txBody>
      </p:sp>
      <p:sp>
        <p:nvSpPr>
          <p:cNvPr id="66" name="Rectangle 65"/>
          <p:cNvSpPr/>
          <p:nvPr/>
        </p:nvSpPr>
        <p:spPr>
          <a:xfrm>
            <a:off x="3521873" y="1196392"/>
            <a:ext cx="2100255" cy="461665"/>
          </a:xfrm>
          <a:prstGeom prst="rect">
            <a:avLst/>
          </a:prstGeom>
          <a:noFill/>
        </p:spPr>
        <p:txBody>
          <a:bodyPr wrap="none" lIns="91440" tIns="45720" rIns="91440" bIns="45720">
            <a:spAutoFit/>
          </a:bodyPr>
          <a:lstStyle/>
          <a:p>
            <a:pPr algn="ctr"/>
            <a:r>
              <a:rPr lang="en-US" sz="2400" dirty="0"/>
              <a:t>Two-way trust</a:t>
            </a:r>
            <a:endParaRPr lang="en-US" sz="2400" dirty="0" smtClean="0">
              <a:ln w="0"/>
              <a:solidFill>
                <a:schemeClr val="tx1"/>
              </a:solidFill>
            </a:endParaRPr>
          </a:p>
        </p:txBody>
      </p:sp>
    </p:spTree>
    <p:extLst>
      <p:ext uri="{BB962C8B-B14F-4D97-AF65-F5344CB8AC3E}">
        <p14:creationId xmlns:p14="http://schemas.microsoft.com/office/powerpoint/2010/main" val="16283518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Trust </a:t>
            </a:r>
            <a:endParaRPr lang="en-US" dirty="0"/>
          </a:p>
        </p:txBody>
      </p:sp>
      <p:sp>
        <p:nvSpPr>
          <p:cNvPr id="3" name="Text Placeholder 2"/>
          <p:cNvSpPr>
            <a:spLocks noGrp="1"/>
          </p:cNvSpPr>
          <p:nvPr>
            <p:ph type="body" idx="1"/>
          </p:nvPr>
        </p:nvSpPr>
        <p:spPr/>
        <p:txBody>
          <a:bodyPr>
            <a:noAutofit/>
          </a:bodyPr>
          <a:lstStyle/>
          <a:p>
            <a:r>
              <a:rPr lang="en-US" sz="2400" dirty="0" smtClean="0"/>
              <a:t>Trust </a:t>
            </a:r>
            <a:r>
              <a:rPr lang="en-US" sz="2400" dirty="0"/>
              <a:t>Transitivity </a:t>
            </a:r>
            <a:endParaRPr lang="en-US" sz="2400" dirty="0" smtClean="0"/>
          </a:p>
          <a:p>
            <a:pPr lvl="1"/>
            <a:r>
              <a:rPr lang="en-US" sz="1800" dirty="0"/>
              <a:t>Transitive – Can be extended to establish trust relationships with other domains. </a:t>
            </a:r>
            <a:r>
              <a:rPr lang="en-US" sz="1800" dirty="0" smtClean="0"/>
              <a:t>All </a:t>
            </a:r>
            <a:r>
              <a:rPr lang="en-US" sz="1800" dirty="0"/>
              <a:t>the default intra-forest trust relationships (Tree-root, </a:t>
            </a:r>
            <a:r>
              <a:rPr lang="en-US" sz="1800" dirty="0" err="1"/>
              <a:t>ParentChild</a:t>
            </a:r>
            <a:r>
              <a:rPr lang="en-US" sz="1800" dirty="0"/>
              <a:t>) between domains within a same forest are transitive two-way trusts</a:t>
            </a:r>
            <a:r>
              <a:rPr lang="en-US" sz="1800" dirty="0" smtClean="0"/>
              <a:t>.</a:t>
            </a:r>
          </a:p>
          <a:p>
            <a:pPr lvl="1"/>
            <a:r>
              <a:rPr lang="en-US" sz="1800" dirty="0"/>
              <a:t>Nontransitive – Cannot be extended to other domains in the forest. Can be two-way or one-way. </a:t>
            </a:r>
            <a:r>
              <a:rPr lang="en-US" sz="1800" dirty="0" smtClean="0"/>
              <a:t>This </a:t>
            </a:r>
            <a:r>
              <a:rPr lang="en-US" sz="1800" dirty="0"/>
              <a:t>is the default trust (called external trust) between two domains in different forests when forests do not have a trust relationship. </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11689926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a:t>Domain Trust </a:t>
            </a:r>
          </a:p>
        </p:txBody>
      </p:sp>
      <p:sp>
        <p:nvSpPr>
          <p:cNvPr id="191" name="Shape 191"/>
          <p:cNvSpPr txBox="1">
            <a:spLocks noGrp="1"/>
          </p:cNvSpPr>
          <p:nvPr>
            <p:ph type="sldNum" idx="12"/>
          </p:nvPr>
        </p:nvSpPr>
        <p:spPr/>
        <p:txBody>
          <a:bodyPr/>
          <a:lstStyle/>
          <a:p>
            <a:pPr lvl="0"/>
            <a:fld id="{00000000-1234-1234-1234-123412341234}" type="slidenum">
              <a:rPr lang="en" smtClean="0"/>
              <a:pPr lvl="0"/>
              <a:t>27</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sp>
        <p:nvSpPr>
          <p:cNvPr id="2" name="Isosceles Triangle 1"/>
          <p:cNvSpPr/>
          <p:nvPr/>
        </p:nvSpPr>
        <p:spPr>
          <a:xfrm>
            <a:off x="1653983" y="1196392"/>
            <a:ext cx="1360074" cy="109113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p:cNvSpPr/>
          <p:nvPr/>
        </p:nvSpPr>
        <p:spPr>
          <a:xfrm>
            <a:off x="3762952" y="2287525"/>
            <a:ext cx="1360074" cy="109113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Arrow Connector 11"/>
          <p:cNvCxnSpPr>
            <a:stCxn id="2" idx="0"/>
            <a:endCxn id="9" idx="0"/>
          </p:cNvCxnSpPr>
          <p:nvPr/>
        </p:nvCxnSpPr>
        <p:spPr>
          <a:xfrm>
            <a:off x="2334020" y="1196392"/>
            <a:ext cx="2108969" cy="109113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99785" y="1083449"/>
            <a:ext cx="8759798" cy="3798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p:cNvSpPr/>
          <p:nvPr/>
        </p:nvSpPr>
        <p:spPr>
          <a:xfrm>
            <a:off x="1931507" y="2384424"/>
            <a:ext cx="805029" cy="261610"/>
          </a:xfrm>
          <a:prstGeom prst="rect">
            <a:avLst/>
          </a:prstGeom>
          <a:noFill/>
        </p:spPr>
        <p:txBody>
          <a:bodyPr wrap="none" lIns="91440" tIns="45720" rIns="91440" bIns="45720">
            <a:spAutoFit/>
          </a:bodyPr>
          <a:lstStyle/>
          <a:p>
            <a:pPr algn="ctr"/>
            <a:r>
              <a:rPr lang="en-US" sz="1100" dirty="0" smtClean="0">
                <a:ln w="0"/>
                <a:solidFill>
                  <a:schemeClr val="tx1"/>
                </a:solidFill>
              </a:rPr>
              <a:t>Domain A</a:t>
            </a:r>
            <a:endParaRPr lang="en-US" sz="1100" dirty="0">
              <a:ln w="0"/>
              <a:solidFill>
                <a:schemeClr val="tx1"/>
              </a:solidFill>
            </a:endParaRPr>
          </a:p>
        </p:txBody>
      </p:sp>
      <p:sp>
        <p:nvSpPr>
          <p:cNvPr id="66" name="Rectangle 65"/>
          <p:cNvSpPr/>
          <p:nvPr/>
        </p:nvSpPr>
        <p:spPr>
          <a:xfrm>
            <a:off x="3812016" y="1196392"/>
            <a:ext cx="1519968" cy="461665"/>
          </a:xfrm>
          <a:prstGeom prst="rect">
            <a:avLst/>
          </a:prstGeom>
          <a:noFill/>
        </p:spPr>
        <p:txBody>
          <a:bodyPr wrap="none" lIns="91440" tIns="45720" rIns="91440" bIns="45720">
            <a:spAutoFit/>
          </a:bodyPr>
          <a:lstStyle/>
          <a:p>
            <a:pPr algn="ctr"/>
            <a:r>
              <a:rPr lang="en-US" sz="2400" dirty="0"/>
              <a:t>Transitive</a:t>
            </a:r>
            <a:endParaRPr lang="en-US" sz="2400" dirty="0" smtClean="0">
              <a:ln w="0"/>
              <a:solidFill>
                <a:schemeClr val="tx1"/>
              </a:solidFill>
            </a:endParaRPr>
          </a:p>
        </p:txBody>
      </p:sp>
      <p:sp>
        <p:nvSpPr>
          <p:cNvPr id="15" name="Isosceles Triangle 14"/>
          <p:cNvSpPr/>
          <p:nvPr/>
        </p:nvSpPr>
        <p:spPr>
          <a:xfrm>
            <a:off x="5860138" y="3378658"/>
            <a:ext cx="1360074" cy="109113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Straight Arrow Connector 19"/>
          <p:cNvCxnSpPr/>
          <p:nvPr/>
        </p:nvCxnSpPr>
        <p:spPr>
          <a:xfrm>
            <a:off x="4442989" y="2287524"/>
            <a:ext cx="2108969" cy="109113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6133653" y="4498356"/>
            <a:ext cx="813043" cy="261610"/>
          </a:xfrm>
          <a:prstGeom prst="rect">
            <a:avLst/>
          </a:prstGeom>
          <a:noFill/>
        </p:spPr>
        <p:txBody>
          <a:bodyPr wrap="none" lIns="91440" tIns="45720" rIns="91440" bIns="45720">
            <a:spAutoFit/>
          </a:bodyPr>
          <a:lstStyle/>
          <a:p>
            <a:pPr algn="ctr"/>
            <a:r>
              <a:rPr lang="en-US" sz="1100" dirty="0" smtClean="0">
                <a:ln w="0"/>
                <a:solidFill>
                  <a:schemeClr val="tx1"/>
                </a:solidFill>
              </a:rPr>
              <a:t>Domain C</a:t>
            </a:r>
            <a:endParaRPr lang="en-US" sz="1100" dirty="0">
              <a:ln w="0"/>
              <a:solidFill>
                <a:schemeClr val="tx1"/>
              </a:solidFill>
            </a:endParaRPr>
          </a:p>
        </p:txBody>
      </p:sp>
      <p:sp>
        <p:nvSpPr>
          <p:cNvPr id="23" name="Rectangle 22"/>
          <p:cNvSpPr/>
          <p:nvPr/>
        </p:nvSpPr>
        <p:spPr>
          <a:xfrm>
            <a:off x="4192875" y="3616810"/>
            <a:ext cx="805029" cy="261610"/>
          </a:xfrm>
          <a:prstGeom prst="rect">
            <a:avLst/>
          </a:prstGeom>
          <a:noFill/>
        </p:spPr>
        <p:txBody>
          <a:bodyPr wrap="none" lIns="91440" tIns="45720" rIns="91440" bIns="45720">
            <a:spAutoFit/>
          </a:bodyPr>
          <a:lstStyle/>
          <a:p>
            <a:pPr algn="ctr"/>
            <a:r>
              <a:rPr lang="en-US" sz="1100" dirty="0" smtClean="0">
                <a:ln w="0"/>
                <a:solidFill>
                  <a:schemeClr val="tx1"/>
                </a:solidFill>
              </a:rPr>
              <a:t>Domain B</a:t>
            </a:r>
            <a:endParaRPr lang="en-US" sz="1100" dirty="0">
              <a:ln w="0"/>
              <a:solidFill>
                <a:schemeClr val="tx1"/>
              </a:solidFill>
            </a:endParaRPr>
          </a:p>
        </p:txBody>
      </p:sp>
    </p:spTree>
    <p:extLst>
      <p:ext uri="{BB962C8B-B14F-4D97-AF65-F5344CB8AC3E}">
        <p14:creationId xmlns:p14="http://schemas.microsoft.com/office/powerpoint/2010/main" val="16313966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a:t>Domain Trust </a:t>
            </a:r>
          </a:p>
        </p:txBody>
      </p:sp>
      <p:sp>
        <p:nvSpPr>
          <p:cNvPr id="191" name="Shape 191"/>
          <p:cNvSpPr txBox="1">
            <a:spLocks noGrp="1"/>
          </p:cNvSpPr>
          <p:nvPr>
            <p:ph type="sldNum" idx="12"/>
          </p:nvPr>
        </p:nvSpPr>
        <p:spPr/>
        <p:txBody>
          <a:bodyPr/>
          <a:lstStyle/>
          <a:p>
            <a:pPr lvl="0"/>
            <a:fld id="{00000000-1234-1234-1234-123412341234}" type="slidenum">
              <a:rPr lang="en" smtClean="0"/>
              <a:pPr lvl="0"/>
              <a:t>28</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sp>
        <p:nvSpPr>
          <p:cNvPr id="2" name="Isosceles Triangle 1"/>
          <p:cNvSpPr/>
          <p:nvPr/>
        </p:nvSpPr>
        <p:spPr>
          <a:xfrm>
            <a:off x="1650014" y="2833090"/>
            <a:ext cx="1360074" cy="109113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p:cNvSpPr/>
          <p:nvPr/>
        </p:nvSpPr>
        <p:spPr>
          <a:xfrm>
            <a:off x="3806313" y="2833089"/>
            <a:ext cx="1360074" cy="109113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Arrow Connector 11"/>
          <p:cNvCxnSpPr>
            <a:stCxn id="2" idx="5"/>
            <a:endCxn id="9" idx="1"/>
          </p:cNvCxnSpPr>
          <p:nvPr/>
        </p:nvCxnSpPr>
        <p:spPr>
          <a:xfrm flipV="1">
            <a:off x="2670070" y="3378656"/>
            <a:ext cx="1476262"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99785" y="1083449"/>
            <a:ext cx="8759798" cy="3798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p:cNvSpPr/>
          <p:nvPr/>
        </p:nvSpPr>
        <p:spPr>
          <a:xfrm>
            <a:off x="1927536" y="3982497"/>
            <a:ext cx="805029" cy="261610"/>
          </a:xfrm>
          <a:prstGeom prst="rect">
            <a:avLst/>
          </a:prstGeom>
          <a:noFill/>
        </p:spPr>
        <p:txBody>
          <a:bodyPr wrap="none" lIns="91440" tIns="45720" rIns="91440" bIns="45720">
            <a:spAutoFit/>
          </a:bodyPr>
          <a:lstStyle/>
          <a:p>
            <a:pPr algn="ctr"/>
            <a:r>
              <a:rPr lang="en-US" sz="1100" dirty="0" smtClean="0">
                <a:ln w="0"/>
                <a:solidFill>
                  <a:schemeClr val="tx1"/>
                </a:solidFill>
              </a:rPr>
              <a:t>Domain A</a:t>
            </a:r>
            <a:endParaRPr lang="en-US" sz="1100" dirty="0">
              <a:ln w="0"/>
              <a:solidFill>
                <a:schemeClr val="tx1"/>
              </a:solidFill>
            </a:endParaRPr>
          </a:p>
        </p:txBody>
      </p:sp>
      <p:sp>
        <p:nvSpPr>
          <p:cNvPr id="66" name="Rectangle 65"/>
          <p:cNvSpPr/>
          <p:nvPr/>
        </p:nvSpPr>
        <p:spPr>
          <a:xfrm>
            <a:off x="3580383" y="1196392"/>
            <a:ext cx="1983235" cy="461665"/>
          </a:xfrm>
          <a:prstGeom prst="rect">
            <a:avLst/>
          </a:prstGeom>
          <a:noFill/>
        </p:spPr>
        <p:txBody>
          <a:bodyPr wrap="none" lIns="91440" tIns="45720" rIns="91440" bIns="45720">
            <a:spAutoFit/>
          </a:bodyPr>
          <a:lstStyle/>
          <a:p>
            <a:pPr algn="ctr"/>
            <a:r>
              <a:rPr lang="en-US" sz="2400" dirty="0"/>
              <a:t>Nontransitive</a:t>
            </a:r>
            <a:endParaRPr lang="en-US" sz="2400" dirty="0" smtClean="0">
              <a:ln w="0"/>
              <a:solidFill>
                <a:schemeClr val="tx1"/>
              </a:solidFill>
            </a:endParaRPr>
          </a:p>
        </p:txBody>
      </p:sp>
      <p:sp>
        <p:nvSpPr>
          <p:cNvPr id="15" name="Isosceles Triangle 14"/>
          <p:cNvSpPr/>
          <p:nvPr/>
        </p:nvSpPr>
        <p:spPr>
          <a:xfrm>
            <a:off x="5954239" y="2832520"/>
            <a:ext cx="1360074" cy="109113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Straight Arrow Connector 19"/>
          <p:cNvCxnSpPr>
            <a:stCxn id="9" idx="5"/>
            <a:endCxn id="15" idx="1"/>
          </p:cNvCxnSpPr>
          <p:nvPr/>
        </p:nvCxnSpPr>
        <p:spPr>
          <a:xfrm flipV="1">
            <a:off x="4826369" y="3378087"/>
            <a:ext cx="1467889" cy="569"/>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6227754" y="3982497"/>
            <a:ext cx="813043" cy="261610"/>
          </a:xfrm>
          <a:prstGeom prst="rect">
            <a:avLst/>
          </a:prstGeom>
          <a:noFill/>
        </p:spPr>
        <p:txBody>
          <a:bodyPr wrap="none" lIns="91440" tIns="45720" rIns="91440" bIns="45720">
            <a:spAutoFit/>
          </a:bodyPr>
          <a:lstStyle/>
          <a:p>
            <a:pPr algn="ctr"/>
            <a:r>
              <a:rPr lang="en-US" sz="1100" dirty="0" smtClean="0">
                <a:ln w="0"/>
                <a:solidFill>
                  <a:schemeClr val="tx1"/>
                </a:solidFill>
              </a:rPr>
              <a:t>Domain C</a:t>
            </a:r>
            <a:endParaRPr lang="en-US" sz="1100" dirty="0">
              <a:ln w="0"/>
              <a:solidFill>
                <a:schemeClr val="tx1"/>
              </a:solidFill>
            </a:endParaRPr>
          </a:p>
        </p:txBody>
      </p:sp>
      <p:sp>
        <p:nvSpPr>
          <p:cNvPr id="23" name="Rectangle 22"/>
          <p:cNvSpPr/>
          <p:nvPr/>
        </p:nvSpPr>
        <p:spPr>
          <a:xfrm>
            <a:off x="4083835" y="3982497"/>
            <a:ext cx="805029" cy="261610"/>
          </a:xfrm>
          <a:prstGeom prst="rect">
            <a:avLst/>
          </a:prstGeom>
          <a:noFill/>
        </p:spPr>
        <p:txBody>
          <a:bodyPr wrap="none" lIns="91440" tIns="45720" rIns="91440" bIns="45720">
            <a:spAutoFit/>
          </a:bodyPr>
          <a:lstStyle/>
          <a:p>
            <a:pPr algn="ctr"/>
            <a:r>
              <a:rPr lang="en-US" sz="1100" dirty="0" smtClean="0">
                <a:ln w="0"/>
                <a:solidFill>
                  <a:schemeClr val="tx1"/>
                </a:solidFill>
              </a:rPr>
              <a:t>Domain B</a:t>
            </a:r>
            <a:endParaRPr lang="en-US" sz="1100" dirty="0">
              <a:ln w="0"/>
              <a:solidFill>
                <a:schemeClr val="tx1"/>
              </a:solidFill>
            </a:endParaRPr>
          </a:p>
        </p:txBody>
      </p:sp>
      <p:cxnSp>
        <p:nvCxnSpPr>
          <p:cNvPr id="18" name="Curved Connector 17"/>
          <p:cNvCxnSpPr>
            <a:stCxn id="2" idx="0"/>
            <a:endCxn id="15" idx="0"/>
          </p:cNvCxnSpPr>
          <p:nvPr/>
        </p:nvCxnSpPr>
        <p:spPr>
          <a:xfrm rot="5400000" flipH="1" flipV="1">
            <a:off x="4481878" y="680693"/>
            <a:ext cx="570" cy="4304225"/>
          </a:xfrm>
          <a:prstGeom prst="curvedConnector3">
            <a:avLst>
              <a:gd name="adj1" fmla="val 18956298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p:cNvCxnSpPr>
            <a:stCxn id="15" idx="0"/>
            <a:endCxn id="2" idx="0"/>
          </p:cNvCxnSpPr>
          <p:nvPr/>
        </p:nvCxnSpPr>
        <p:spPr>
          <a:xfrm rot="16200000" flipH="1" flipV="1">
            <a:off x="4481879" y="680692"/>
            <a:ext cx="570" cy="4304225"/>
          </a:xfrm>
          <a:prstGeom prst="curvedConnector3">
            <a:avLst>
              <a:gd name="adj1" fmla="val -11616684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Multiply 42"/>
          <p:cNvSpPr/>
          <p:nvPr/>
        </p:nvSpPr>
        <p:spPr>
          <a:xfrm>
            <a:off x="3931557" y="1448436"/>
            <a:ext cx="1101212" cy="998433"/>
          </a:xfrm>
          <a:prstGeom prst="mathMultiply">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53285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Trust </a:t>
            </a:r>
            <a:endParaRPr lang="en-US" dirty="0"/>
          </a:p>
        </p:txBody>
      </p:sp>
      <p:sp>
        <p:nvSpPr>
          <p:cNvPr id="3" name="Text Placeholder 2"/>
          <p:cNvSpPr>
            <a:spLocks noGrp="1"/>
          </p:cNvSpPr>
          <p:nvPr>
            <p:ph type="body" idx="1"/>
          </p:nvPr>
        </p:nvSpPr>
        <p:spPr/>
        <p:txBody>
          <a:bodyPr>
            <a:noAutofit/>
          </a:bodyPr>
          <a:lstStyle/>
          <a:p>
            <a:r>
              <a:rPr lang="en-US" sz="1800" dirty="0" smtClean="0"/>
              <a:t>Default/Automatic </a:t>
            </a:r>
            <a:r>
              <a:rPr lang="en-US" sz="1800" dirty="0"/>
              <a:t>Trusts </a:t>
            </a:r>
            <a:r>
              <a:rPr lang="en-US" sz="1800" dirty="0" smtClean="0"/>
              <a:t>– </a:t>
            </a:r>
          </a:p>
          <a:p>
            <a:pPr lvl="1"/>
            <a:r>
              <a:rPr lang="en-US" sz="1800" dirty="0"/>
              <a:t>Parent-child trust – It is created automatically between the new domain and the domain that precedes it in the namespace hierarchy, whenever a new domain is added in a tree. For example, </a:t>
            </a:r>
            <a:r>
              <a:rPr lang="en-US" sz="1800" dirty="0" err="1"/>
              <a:t>sales.rtlabs.local</a:t>
            </a:r>
            <a:r>
              <a:rPr lang="en-US" sz="1800" dirty="0"/>
              <a:t> is a child of </a:t>
            </a:r>
            <a:r>
              <a:rPr lang="en-US" sz="1800" dirty="0" err="1" smtClean="0"/>
              <a:t>rtlabs.local</a:t>
            </a:r>
            <a:r>
              <a:rPr lang="en-US" sz="1800" dirty="0"/>
              <a:t>. This trust is always two-way transitive. </a:t>
            </a:r>
            <a:endParaRPr lang="en-US" sz="1800" dirty="0" smtClean="0"/>
          </a:p>
          <a:p>
            <a:pPr lvl="1"/>
            <a:r>
              <a:rPr lang="en-US" sz="1800" dirty="0"/>
              <a:t>Tree-root trust – It is created automatically between whenever a new domain tree is added to a forest root. This trust is always two-way transitive. </a:t>
            </a:r>
            <a:endParaRPr lang="en-US" sz="1800" dirty="0" smtClean="0"/>
          </a:p>
          <a:p>
            <a:pPr lvl="1"/>
            <a:endParaRPr lang="en-US" sz="1800" dirty="0"/>
          </a:p>
          <a:p>
            <a:pPr lvl="1"/>
            <a:endParaRPr lang="en-US" sz="18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10754395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990375" y="1021950"/>
            <a:ext cx="7343100" cy="3372600"/>
          </a:xfrm>
          <a:prstGeom prst="rect">
            <a:avLst/>
          </a:prstGeom>
        </p:spPr>
        <p:txBody>
          <a:bodyPr spcFirstLastPara="1" wrap="square" lIns="91425" tIns="91425" rIns="91425" bIns="91425" anchor="ctr" anchorCtr="0">
            <a:noAutofit/>
          </a:bodyPr>
          <a:lstStyle/>
          <a:p>
            <a:pPr marL="0" lvl="0" indent="0" algn="ctr">
              <a:buNone/>
            </a:pPr>
            <a:r>
              <a:rPr lang="en-US" sz="2800" i="0" dirty="0"/>
              <a:t>Prevention is ideal, detection is a </a:t>
            </a:r>
            <a:r>
              <a:rPr lang="en-US" sz="2800" i="0" dirty="0" smtClean="0"/>
              <a:t>must</a:t>
            </a:r>
            <a:endParaRPr lang="en-US" sz="2800" i="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a:t>Domain Trust </a:t>
            </a:r>
          </a:p>
        </p:txBody>
      </p:sp>
      <p:sp>
        <p:nvSpPr>
          <p:cNvPr id="191" name="Shape 191"/>
          <p:cNvSpPr txBox="1">
            <a:spLocks noGrp="1"/>
          </p:cNvSpPr>
          <p:nvPr>
            <p:ph type="sldNum" idx="12"/>
          </p:nvPr>
        </p:nvSpPr>
        <p:spPr/>
        <p:txBody>
          <a:bodyPr/>
          <a:lstStyle/>
          <a:p>
            <a:pPr lvl="0"/>
            <a:fld id="{00000000-1234-1234-1234-123412341234}" type="slidenum">
              <a:rPr lang="en" smtClean="0"/>
              <a:pPr lvl="0"/>
              <a:t>30</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sp>
        <p:nvSpPr>
          <p:cNvPr id="22" name="Rectangle 21"/>
          <p:cNvSpPr/>
          <p:nvPr/>
        </p:nvSpPr>
        <p:spPr>
          <a:xfrm>
            <a:off x="199785" y="1083449"/>
            <a:ext cx="8759798" cy="3798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65"/>
          <p:cNvSpPr/>
          <p:nvPr/>
        </p:nvSpPr>
        <p:spPr>
          <a:xfrm>
            <a:off x="3315887" y="1146668"/>
            <a:ext cx="2512226" cy="461665"/>
          </a:xfrm>
          <a:prstGeom prst="rect">
            <a:avLst/>
          </a:prstGeom>
          <a:noFill/>
        </p:spPr>
        <p:txBody>
          <a:bodyPr wrap="none" lIns="91440" tIns="45720" rIns="91440" bIns="45720">
            <a:spAutoFit/>
          </a:bodyPr>
          <a:lstStyle/>
          <a:p>
            <a:pPr algn="ctr"/>
            <a:r>
              <a:rPr lang="en-US" sz="2400" dirty="0"/>
              <a:t>Parent-child trust</a:t>
            </a:r>
            <a:endParaRPr lang="en-US" sz="2400" dirty="0" smtClean="0">
              <a:ln w="0"/>
              <a:solidFill>
                <a:schemeClr val="tx1"/>
              </a:solidFill>
            </a:endParaRPr>
          </a:p>
        </p:txBody>
      </p:sp>
      <p:sp>
        <p:nvSpPr>
          <p:cNvPr id="19" name="Isosceles Triangle 18"/>
          <p:cNvSpPr/>
          <p:nvPr/>
        </p:nvSpPr>
        <p:spPr>
          <a:xfrm>
            <a:off x="3883986" y="1587884"/>
            <a:ext cx="1360074" cy="109113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Isosceles Triangle 23"/>
          <p:cNvSpPr/>
          <p:nvPr/>
        </p:nvSpPr>
        <p:spPr>
          <a:xfrm>
            <a:off x="4804789" y="3236752"/>
            <a:ext cx="1360074" cy="109113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Isosceles Triangle 24"/>
          <p:cNvSpPr/>
          <p:nvPr/>
        </p:nvSpPr>
        <p:spPr>
          <a:xfrm>
            <a:off x="2978521" y="3236752"/>
            <a:ext cx="1360074" cy="109113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0" name="Straight Arrow Connector 29"/>
          <p:cNvCxnSpPr/>
          <p:nvPr/>
        </p:nvCxnSpPr>
        <p:spPr>
          <a:xfrm flipH="1">
            <a:off x="3658558" y="2672933"/>
            <a:ext cx="225428" cy="5577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24" idx="0"/>
          </p:cNvCxnSpPr>
          <p:nvPr/>
        </p:nvCxnSpPr>
        <p:spPr>
          <a:xfrm>
            <a:off x="5244060" y="2672933"/>
            <a:ext cx="240766" cy="5638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4125557" y="2663290"/>
            <a:ext cx="938077" cy="261610"/>
          </a:xfrm>
          <a:prstGeom prst="rect">
            <a:avLst/>
          </a:prstGeom>
          <a:noFill/>
        </p:spPr>
        <p:txBody>
          <a:bodyPr wrap="none" lIns="91440" tIns="45720" rIns="91440" bIns="45720">
            <a:spAutoFit/>
          </a:bodyPr>
          <a:lstStyle/>
          <a:p>
            <a:pPr algn="ctr"/>
            <a:r>
              <a:rPr lang="en-US" sz="1100" dirty="0" err="1">
                <a:ln w="0"/>
                <a:solidFill>
                  <a:schemeClr val="tx1"/>
                </a:solidFill>
              </a:rPr>
              <a:t>techno.local</a:t>
            </a:r>
            <a:endParaRPr lang="en-US" sz="1100" dirty="0">
              <a:ln w="0"/>
              <a:solidFill>
                <a:schemeClr val="tx1"/>
              </a:solidFill>
            </a:endParaRPr>
          </a:p>
        </p:txBody>
      </p:sp>
      <p:sp>
        <p:nvSpPr>
          <p:cNvPr id="35" name="Rectangle 34"/>
          <p:cNvSpPr/>
          <p:nvPr/>
        </p:nvSpPr>
        <p:spPr>
          <a:xfrm>
            <a:off x="3079522" y="4325724"/>
            <a:ext cx="1204177" cy="261610"/>
          </a:xfrm>
          <a:prstGeom prst="rect">
            <a:avLst/>
          </a:prstGeom>
          <a:noFill/>
        </p:spPr>
        <p:txBody>
          <a:bodyPr wrap="none" lIns="91440" tIns="45720" rIns="91440" bIns="45720">
            <a:spAutoFit/>
          </a:bodyPr>
          <a:lstStyle/>
          <a:p>
            <a:pPr algn="ctr"/>
            <a:r>
              <a:rPr lang="en-US" sz="1100" dirty="0" err="1">
                <a:ln w="0"/>
                <a:solidFill>
                  <a:schemeClr val="tx1"/>
                </a:solidFill>
              </a:rPr>
              <a:t>dev.techno.local</a:t>
            </a:r>
            <a:endParaRPr lang="en-US" sz="1100" dirty="0">
              <a:ln w="0"/>
              <a:solidFill>
                <a:schemeClr val="tx1"/>
              </a:solidFill>
            </a:endParaRPr>
          </a:p>
        </p:txBody>
      </p:sp>
      <p:sp>
        <p:nvSpPr>
          <p:cNvPr id="36" name="Rectangle 35"/>
          <p:cNvSpPr/>
          <p:nvPr/>
        </p:nvSpPr>
        <p:spPr>
          <a:xfrm>
            <a:off x="4900263" y="4325724"/>
            <a:ext cx="1196161" cy="261610"/>
          </a:xfrm>
          <a:prstGeom prst="rect">
            <a:avLst/>
          </a:prstGeom>
          <a:noFill/>
        </p:spPr>
        <p:txBody>
          <a:bodyPr wrap="none" lIns="91440" tIns="45720" rIns="91440" bIns="45720">
            <a:spAutoFit/>
          </a:bodyPr>
          <a:lstStyle/>
          <a:p>
            <a:pPr algn="ctr"/>
            <a:r>
              <a:rPr lang="en-US" sz="1100" dirty="0" err="1">
                <a:ln w="0"/>
                <a:solidFill>
                  <a:schemeClr val="tx1"/>
                </a:solidFill>
              </a:rPr>
              <a:t>sec.techno.local</a:t>
            </a:r>
            <a:endParaRPr lang="en-US" sz="1100" dirty="0">
              <a:ln w="0"/>
              <a:solidFill>
                <a:schemeClr val="tx1"/>
              </a:solidFill>
            </a:endParaRPr>
          </a:p>
        </p:txBody>
      </p:sp>
      <p:sp>
        <p:nvSpPr>
          <p:cNvPr id="46" name="Rectangle 45"/>
          <p:cNvSpPr/>
          <p:nvPr/>
        </p:nvSpPr>
        <p:spPr>
          <a:xfrm rot="17637281">
            <a:off x="3138668" y="2814109"/>
            <a:ext cx="1015022" cy="215444"/>
          </a:xfrm>
          <a:prstGeom prst="rect">
            <a:avLst/>
          </a:prstGeom>
          <a:noFill/>
        </p:spPr>
        <p:txBody>
          <a:bodyPr wrap="none" lIns="91440" tIns="45720" rIns="91440" bIns="45720">
            <a:spAutoFit/>
          </a:bodyPr>
          <a:lstStyle/>
          <a:p>
            <a:pPr algn="ctr"/>
            <a:r>
              <a:rPr lang="en-US" sz="800" dirty="0" smtClean="0">
                <a:ln w="0"/>
                <a:solidFill>
                  <a:schemeClr val="tx1"/>
                </a:solidFill>
              </a:rPr>
              <a:t>Parent Child Trust</a:t>
            </a:r>
            <a:endParaRPr lang="en-US" sz="800" dirty="0">
              <a:ln w="0"/>
              <a:solidFill>
                <a:schemeClr val="tx1"/>
              </a:solidFill>
            </a:endParaRPr>
          </a:p>
        </p:txBody>
      </p:sp>
      <p:sp>
        <p:nvSpPr>
          <p:cNvPr id="47" name="Rectangle 46"/>
          <p:cNvSpPr/>
          <p:nvPr/>
        </p:nvSpPr>
        <p:spPr>
          <a:xfrm rot="3865629">
            <a:off x="4976433" y="2810867"/>
            <a:ext cx="1015022" cy="215444"/>
          </a:xfrm>
          <a:prstGeom prst="rect">
            <a:avLst/>
          </a:prstGeom>
          <a:noFill/>
        </p:spPr>
        <p:txBody>
          <a:bodyPr wrap="none" lIns="91440" tIns="45720" rIns="91440" bIns="45720">
            <a:spAutoFit/>
          </a:bodyPr>
          <a:lstStyle/>
          <a:p>
            <a:pPr algn="ctr"/>
            <a:r>
              <a:rPr lang="en-US" sz="800" dirty="0" smtClean="0">
                <a:ln w="0"/>
                <a:solidFill>
                  <a:schemeClr val="tx1"/>
                </a:solidFill>
              </a:rPr>
              <a:t>Parent Child Trust</a:t>
            </a:r>
            <a:endParaRPr lang="en-US" sz="800" dirty="0">
              <a:ln w="0"/>
              <a:solidFill>
                <a:schemeClr val="tx1"/>
              </a:solidFill>
            </a:endParaRPr>
          </a:p>
        </p:txBody>
      </p:sp>
    </p:spTree>
    <p:extLst>
      <p:ext uri="{BB962C8B-B14F-4D97-AF65-F5344CB8AC3E}">
        <p14:creationId xmlns:p14="http://schemas.microsoft.com/office/powerpoint/2010/main" val="37294867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a:t>Domain Trust </a:t>
            </a:r>
          </a:p>
        </p:txBody>
      </p:sp>
      <p:sp>
        <p:nvSpPr>
          <p:cNvPr id="191" name="Shape 191"/>
          <p:cNvSpPr txBox="1">
            <a:spLocks noGrp="1"/>
          </p:cNvSpPr>
          <p:nvPr>
            <p:ph type="sldNum" idx="12"/>
          </p:nvPr>
        </p:nvSpPr>
        <p:spPr/>
        <p:txBody>
          <a:bodyPr/>
          <a:lstStyle/>
          <a:p>
            <a:pPr lvl="0"/>
            <a:fld id="{00000000-1234-1234-1234-123412341234}" type="slidenum">
              <a:rPr lang="en" smtClean="0"/>
              <a:pPr lvl="0"/>
              <a:t>31</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sp>
        <p:nvSpPr>
          <p:cNvPr id="22" name="Rectangle 21"/>
          <p:cNvSpPr/>
          <p:nvPr/>
        </p:nvSpPr>
        <p:spPr>
          <a:xfrm>
            <a:off x="199785" y="1083449"/>
            <a:ext cx="8759798" cy="3798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65"/>
          <p:cNvSpPr/>
          <p:nvPr/>
        </p:nvSpPr>
        <p:spPr>
          <a:xfrm>
            <a:off x="3505040" y="1146668"/>
            <a:ext cx="2133919" cy="461665"/>
          </a:xfrm>
          <a:prstGeom prst="rect">
            <a:avLst/>
          </a:prstGeom>
          <a:noFill/>
        </p:spPr>
        <p:txBody>
          <a:bodyPr wrap="none" lIns="91440" tIns="45720" rIns="91440" bIns="45720">
            <a:spAutoFit/>
          </a:bodyPr>
          <a:lstStyle/>
          <a:p>
            <a:pPr algn="ctr"/>
            <a:r>
              <a:rPr lang="en-US" sz="2400" dirty="0"/>
              <a:t>Tree-root trust</a:t>
            </a:r>
            <a:endParaRPr lang="en-US" sz="2400" dirty="0" smtClean="0">
              <a:ln w="0"/>
              <a:solidFill>
                <a:schemeClr val="tx1"/>
              </a:solidFill>
            </a:endParaRPr>
          </a:p>
        </p:txBody>
      </p:sp>
      <p:sp>
        <p:nvSpPr>
          <p:cNvPr id="19" name="Isosceles Triangle 18"/>
          <p:cNvSpPr/>
          <p:nvPr/>
        </p:nvSpPr>
        <p:spPr>
          <a:xfrm>
            <a:off x="1676814" y="1209512"/>
            <a:ext cx="656483" cy="5669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0" name="Straight Arrow Connector 29"/>
          <p:cNvCxnSpPr>
            <a:stCxn id="19" idx="2"/>
          </p:cNvCxnSpPr>
          <p:nvPr/>
        </p:nvCxnSpPr>
        <p:spPr>
          <a:xfrm flipH="1">
            <a:off x="1414907" y="1776475"/>
            <a:ext cx="261907" cy="2928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27" idx="0"/>
          </p:cNvCxnSpPr>
          <p:nvPr/>
        </p:nvCxnSpPr>
        <p:spPr>
          <a:xfrm>
            <a:off x="2351942" y="1754014"/>
            <a:ext cx="426909" cy="3153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570310" y="1818628"/>
            <a:ext cx="938077" cy="261610"/>
          </a:xfrm>
          <a:prstGeom prst="rect">
            <a:avLst/>
          </a:prstGeom>
          <a:noFill/>
        </p:spPr>
        <p:txBody>
          <a:bodyPr wrap="none" lIns="91440" tIns="45720" rIns="91440" bIns="45720">
            <a:spAutoFit/>
          </a:bodyPr>
          <a:lstStyle/>
          <a:p>
            <a:pPr algn="ctr"/>
            <a:r>
              <a:rPr lang="en-US" sz="1100" dirty="0" err="1">
                <a:ln w="0"/>
                <a:solidFill>
                  <a:schemeClr val="tx1"/>
                </a:solidFill>
              </a:rPr>
              <a:t>techno.local</a:t>
            </a:r>
            <a:endParaRPr lang="en-US" sz="1100" dirty="0">
              <a:ln w="0"/>
              <a:solidFill>
                <a:schemeClr val="tx1"/>
              </a:solidFill>
            </a:endParaRPr>
          </a:p>
        </p:txBody>
      </p:sp>
      <p:sp>
        <p:nvSpPr>
          <p:cNvPr id="35" name="Rectangle 34"/>
          <p:cNvSpPr/>
          <p:nvPr/>
        </p:nvSpPr>
        <p:spPr>
          <a:xfrm>
            <a:off x="812818" y="2641184"/>
            <a:ext cx="1204177" cy="261610"/>
          </a:xfrm>
          <a:prstGeom prst="rect">
            <a:avLst/>
          </a:prstGeom>
          <a:noFill/>
        </p:spPr>
        <p:txBody>
          <a:bodyPr wrap="none" lIns="91440" tIns="45720" rIns="91440" bIns="45720">
            <a:spAutoFit/>
          </a:bodyPr>
          <a:lstStyle/>
          <a:p>
            <a:pPr algn="ctr"/>
            <a:r>
              <a:rPr lang="en-US" sz="1100" dirty="0" err="1">
                <a:ln w="0"/>
                <a:solidFill>
                  <a:schemeClr val="tx1"/>
                </a:solidFill>
              </a:rPr>
              <a:t>dev.techno.local</a:t>
            </a:r>
            <a:endParaRPr lang="en-US" sz="1100" dirty="0">
              <a:ln w="0"/>
              <a:solidFill>
                <a:schemeClr val="tx1"/>
              </a:solidFill>
            </a:endParaRPr>
          </a:p>
        </p:txBody>
      </p:sp>
      <p:sp>
        <p:nvSpPr>
          <p:cNvPr id="36" name="Rectangle 35"/>
          <p:cNvSpPr/>
          <p:nvPr/>
        </p:nvSpPr>
        <p:spPr>
          <a:xfrm>
            <a:off x="2163584" y="2641184"/>
            <a:ext cx="1196161" cy="261610"/>
          </a:xfrm>
          <a:prstGeom prst="rect">
            <a:avLst/>
          </a:prstGeom>
          <a:noFill/>
        </p:spPr>
        <p:txBody>
          <a:bodyPr wrap="none" lIns="91440" tIns="45720" rIns="91440" bIns="45720">
            <a:spAutoFit/>
          </a:bodyPr>
          <a:lstStyle/>
          <a:p>
            <a:pPr algn="ctr"/>
            <a:r>
              <a:rPr lang="en-US" sz="1100" dirty="0" err="1">
                <a:ln w="0"/>
                <a:solidFill>
                  <a:schemeClr val="tx1"/>
                </a:solidFill>
              </a:rPr>
              <a:t>sec.techno.local</a:t>
            </a:r>
            <a:endParaRPr lang="en-US" sz="1100" dirty="0">
              <a:ln w="0"/>
              <a:solidFill>
                <a:schemeClr val="tx1"/>
              </a:solidFill>
            </a:endParaRPr>
          </a:p>
        </p:txBody>
      </p:sp>
      <p:sp>
        <p:nvSpPr>
          <p:cNvPr id="46" name="Rectangle 45"/>
          <p:cNvSpPr/>
          <p:nvPr/>
        </p:nvSpPr>
        <p:spPr>
          <a:xfrm rot="18444962">
            <a:off x="973796" y="1714108"/>
            <a:ext cx="1015022" cy="215444"/>
          </a:xfrm>
          <a:prstGeom prst="rect">
            <a:avLst/>
          </a:prstGeom>
          <a:noFill/>
        </p:spPr>
        <p:txBody>
          <a:bodyPr wrap="none" lIns="91440" tIns="45720" rIns="91440" bIns="45720">
            <a:spAutoFit/>
          </a:bodyPr>
          <a:lstStyle/>
          <a:p>
            <a:pPr algn="ctr"/>
            <a:r>
              <a:rPr lang="en-US" sz="800" dirty="0" smtClean="0">
                <a:ln w="0"/>
                <a:solidFill>
                  <a:schemeClr val="tx1"/>
                </a:solidFill>
              </a:rPr>
              <a:t>Parent Child Trust</a:t>
            </a:r>
            <a:endParaRPr lang="en-US" sz="800" dirty="0">
              <a:ln w="0"/>
              <a:solidFill>
                <a:schemeClr val="tx1"/>
              </a:solidFill>
            </a:endParaRPr>
          </a:p>
        </p:txBody>
      </p:sp>
      <p:sp>
        <p:nvSpPr>
          <p:cNvPr id="47" name="Rectangle 46"/>
          <p:cNvSpPr/>
          <p:nvPr/>
        </p:nvSpPr>
        <p:spPr>
          <a:xfrm rot="1416465">
            <a:off x="3876186" y="3478796"/>
            <a:ext cx="1015022" cy="215444"/>
          </a:xfrm>
          <a:prstGeom prst="rect">
            <a:avLst/>
          </a:prstGeom>
          <a:noFill/>
        </p:spPr>
        <p:txBody>
          <a:bodyPr wrap="none" lIns="91440" tIns="45720" rIns="91440" bIns="45720">
            <a:spAutoFit/>
          </a:bodyPr>
          <a:lstStyle/>
          <a:p>
            <a:pPr algn="ctr"/>
            <a:r>
              <a:rPr lang="en-US" sz="800" dirty="0" smtClean="0">
                <a:ln w="0"/>
                <a:solidFill>
                  <a:schemeClr val="tx1"/>
                </a:solidFill>
              </a:rPr>
              <a:t>Parent Child Trust</a:t>
            </a:r>
            <a:endParaRPr lang="en-US" sz="800" dirty="0">
              <a:ln w="0"/>
              <a:solidFill>
                <a:schemeClr val="tx1"/>
              </a:solidFill>
            </a:endParaRPr>
          </a:p>
        </p:txBody>
      </p:sp>
      <p:sp>
        <p:nvSpPr>
          <p:cNvPr id="18" name="Rectangle 17"/>
          <p:cNvSpPr/>
          <p:nvPr/>
        </p:nvSpPr>
        <p:spPr>
          <a:xfrm>
            <a:off x="3014317" y="3592204"/>
            <a:ext cx="1196160" cy="261610"/>
          </a:xfrm>
          <a:prstGeom prst="rect">
            <a:avLst/>
          </a:prstGeom>
          <a:noFill/>
        </p:spPr>
        <p:txBody>
          <a:bodyPr wrap="none" lIns="91440" tIns="45720" rIns="91440" bIns="45720">
            <a:spAutoFit/>
          </a:bodyPr>
          <a:lstStyle/>
          <a:p>
            <a:pPr algn="ctr"/>
            <a:r>
              <a:rPr lang="en-US" sz="1100" dirty="0" err="1" smtClean="0">
                <a:ln w="0"/>
                <a:solidFill>
                  <a:schemeClr val="tx1"/>
                </a:solidFill>
              </a:rPr>
              <a:t>sec.rtcloud.local</a:t>
            </a:r>
            <a:endParaRPr lang="en-US" sz="1100" dirty="0">
              <a:ln w="0"/>
              <a:solidFill>
                <a:schemeClr val="tx1"/>
              </a:solidFill>
            </a:endParaRPr>
          </a:p>
        </p:txBody>
      </p:sp>
      <p:cxnSp>
        <p:nvCxnSpPr>
          <p:cNvPr id="20" name="Straight Arrow Connector 19"/>
          <p:cNvCxnSpPr>
            <a:endCxn id="28" idx="0"/>
          </p:cNvCxnSpPr>
          <p:nvPr/>
        </p:nvCxnSpPr>
        <p:spPr>
          <a:xfrm>
            <a:off x="3107092" y="2636287"/>
            <a:ext cx="505307" cy="3252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2049024">
            <a:off x="3115250" y="2661855"/>
            <a:ext cx="837088" cy="215444"/>
          </a:xfrm>
          <a:prstGeom prst="rect">
            <a:avLst/>
          </a:prstGeom>
          <a:noFill/>
        </p:spPr>
        <p:txBody>
          <a:bodyPr wrap="none" lIns="91440" tIns="45720" rIns="91440" bIns="45720">
            <a:spAutoFit/>
          </a:bodyPr>
          <a:lstStyle/>
          <a:p>
            <a:pPr algn="ctr"/>
            <a:r>
              <a:rPr lang="en-US" sz="800" dirty="0"/>
              <a:t>Tree-root trust</a:t>
            </a:r>
            <a:endParaRPr lang="en-US" sz="800" dirty="0">
              <a:ln w="0"/>
              <a:solidFill>
                <a:schemeClr val="tx1"/>
              </a:solidFill>
            </a:endParaRPr>
          </a:p>
        </p:txBody>
      </p:sp>
      <p:sp>
        <p:nvSpPr>
          <p:cNvPr id="26" name="Isosceles Triangle 25"/>
          <p:cNvSpPr/>
          <p:nvPr/>
        </p:nvSpPr>
        <p:spPr>
          <a:xfrm>
            <a:off x="1087025" y="2069324"/>
            <a:ext cx="656483" cy="5669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Isosceles Triangle 26"/>
          <p:cNvSpPr/>
          <p:nvPr/>
        </p:nvSpPr>
        <p:spPr>
          <a:xfrm>
            <a:off x="2450609" y="2069324"/>
            <a:ext cx="656483" cy="5669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Isosceles Triangle 27"/>
          <p:cNvSpPr/>
          <p:nvPr/>
        </p:nvSpPr>
        <p:spPr>
          <a:xfrm>
            <a:off x="3284157" y="2961569"/>
            <a:ext cx="656483" cy="5669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Isosceles Triangle 28"/>
          <p:cNvSpPr/>
          <p:nvPr/>
        </p:nvSpPr>
        <p:spPr>
          <a:xfrm>
            <a:off x="4356918" y="3836310"/>
            <a:ext cx="656483" cy="5669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2" name="Straight Arrow Connector 31"/>
          <p:cNvCxnSpPr>
            <a:endCxn id="29" idx="0"/>
          </p:cNvCxnSpPr>
          <p:nvPr/>
        </p:nvCxnSpPr>
        <p:spPr>
          <a:xfrm>
            <a:off x="3935467" y="3524766"/>
            <a:ext cx="749693" cy="3115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3942008" y="4428527"/>
            <a:ext cx="1486304" cy="261610"/>
          </a:xfrm>
          <a:prstGeom prst="rect">
            <a:avLst/>
          </a:prstGeom>
          <a:noFill/>
        </p:spPr>
        <p:txBody>
          <a:bodyPr wrap="none" lIns="91440" tIns="45720" rIns="91440" bIns="45720">
            <a:spAutoFit/>
          </a:bodyPr>
          <a:lstStyle/>
          <a:p>
            <a:pPr algn="ctr"/>
            <a:r>
              <a:rPr lang="en-US" sz="1100" dirty="0" err="1" smtClean="0">
                <a:ln w="0"/>
                <a:solidFill>
                  <a:schemeClr val="tx1"/>
                </a:solidFill>
              </a:rPr>
              <a:t>aws.sec.rtcloud.local</a:t>
            </a:r>
            <a:endParaRPr lang="en-US" sz="1100" dirty="0">
              <a:ln w="0"/>
              <a:solidFill>
                <a:schemeClr val="tx1"/>
              </a:solidFill>
            </a:endParaRPr>
          </a:p>
        </p:txBody>
      </p:sp>
    </p:spTree>
    <p:extLst>
      <p:ext uri="{BB962C8B-B14F-4D97-AF65-F5344CB8AC3E}">
        <p14:creationId xmlns:p14="http://schemas.microsoft.com/office/powerpoint/2010/main" val="9242118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Trust </a:t>
            </a:r>
            <a:endParaRPr lang="en-US" dirty="0"/>
          </a:p>
        </p:txBody>
      </p:sp>
      <p:sp>
        <p:nvSpPr>
          <p:cNvPr id="3" name="Text Placeholder 2"/>
          <p:cNvSpPr>
            <a:spLocks noGrp="1"/>
          </p:cNvSpPr>
          <p:nvPr>
            <p:ph type="body" idx="1"/>
          </p:nvPr>
        </p:nvSpPr>
        <p:spPr/>
        <p:txBody>
          <a:bodyPr>
            <a:noAutofit/>
          </a:bodyPr>
          <a:lstStyle/>
          <a:p>
            <a:r>
              <a:rPr lang="en-US" sz="1800" dirty="0"/>
              <a:t>Shortcut </a:t>
            </a:r>
            <a:r>
              <a:rPr lang="en-US" sz="1800" dirty="0" smtClean="0"/>
              <a:t>Trusts – Used </a:t>
            </a:r>
            <a:r>
              <a:rPr lang="en-US" sz="1800" dirty="0"/>
              <a:t>to reduce access times in complex trust scenarios</a:t>
            </a:r>
            <a:r>
              <a:rPr lang="en-US" sz="1800" dirty="0" smtClean="0"/>
              <a:t>. </a:t>
            </a:r>
            <a:r>
              <a:rPr lang="en-US" sz="1800" dirty="0"/>
              <a:t>Can be one-way or two-way transitive. </a:t>
            </a:r>
            <a:endParaRPr lang="en-US" sz="1800" dirty="0" smtClean="0"/>
          </a:p>
          <a:p>
            <a:r>
              <a:rPr lang="en-US" sz="1800" dirty="0"/>
              <a:t>External Trusts – Between two domains in different forests when forests do not have a trust relationship. Can be one-way or two-way and is nontransitive. </a:t>
            </a:r>
            <a:endParaRPr lang="en-US" sz="1800" dirty="0" smtClean="0"/>
          </a:p>
          <a:p>
            <a:r>
              <a:rPr lang="en-US" sz="1800" dirty="0"/>
              <a:t>Forest Trusts – Between forest root domain. Cannot be extended to a third forest (no implicit trust). Can be one-way or two-way and transitive or nontransitive. </a:t>
            </a:r>
          </a:p>
          <a:p>
            <a:endParaRPr lang="en-US" sz="1800" dirty="0"/>
          </a:p>
          <a:p>
            <a:pPr lvl="1"/>
            <a:endParaRPr lang="en-US" sz="18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35333587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a:t>Domain Trust </a:t>
            </a:r>
          </a:p>
        </p:txBody>
      </p:sp>
      <p:sp>
        <p:nvSpPr>
          <p:cNvPr id="191" name="Shape 191"/>
          <p:cNvSpPr txBox="1">
            <a:spLocks noGrp="1"/>
          </p:cNvSpPr>
          <p:nvPr>
            <p:ph type="sldNum" idx="12"/>
          </p:nvPr>
        </p:nvSpPr>
        <p:spPr/>
        <p:txBody>
          <a:bodyPr/>
          <a:lstStyle/>
          <a:p>
            <a:pPr lvl="0"/>
            <a:fld id="{00000000-1234-1234-1234-123412341234}" type="slidenum">
              <a:rPr lang="en" smtClean="0"/>
              <a:pPr lvl="0"/>
              <a:t>33</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sp>
        <p:nvSpPr>
          <p:cNvPr id="22" name="Rectangle 21"/>
          <p:cNvSpPr/>
          <p:nvPr/>
        </p:nvSpPr>
        <p:spPr>
          <a:xfrm>
            <a:off x="199785" y="1083449"/>
            <a:ext cx="8759798" cy="3798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65"/>
          <p:cNvSpPr/>
          <p:nvPr/>
        </p:nvSpPr>
        <p:spPr>
          <a:xfrm>
            <a:off x="3436913" y="1146668"/>
            <a:ext cx="2270173" cy="461665"/>
          </a:xfrm>
          <a:prstGeom prst="rect">
            <a:avLst/>
          </a:prstGeom>
          <a:noFill/>
        </p:spPr>
        <p:txBody>
          <a:bodyPr wrap="none" lIns="91440" tIns="45720" rIns="91440" bIns="45720">
            <a:spAutoFit/>
          </a:bodyPr>
          <a:lstStyle/>
          <a:p>
            <a:pPr algn="ctr"/>
            <a:r>
              <a:rPr lang="en-US" sz="2400" dirty="0"/>
              <a:t>Shortcut Trusts</a:t>
            </a:r>
            <a:endParaRPr lang="en-US" sz="2400" dirty="0" smtClean="0">
              <a:ln w="0"/>
              <a:solidFill>
                <a:schemeClr val="tx1"/>
              </a:solidFill>
            </a:endParaRPr>
          </a:p>
        </p:txBody>
      </p:sp>
      <p:sp>
        <p:nvSpPr>
          <p:cNvPr id="19" name="Isosceles Triangle 18"/>
          <p:cNvSpPr/>
          <p:nvPr/>
        </p:nvSpPr>
        <p:spPr>
          <a:xfrm>
            <a:off x="1676814" y="1209512"/>
            <a:ext cx="656483" cy="5669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0" name="Straight Arrow Connector 29"/>
          <p:cNvCxnSpPr>
            <a:stCxn id="19" idx="2"/>
          </p:cNvCxnSpPr>
          <p:nvPr/>
        </p:nvCxnSpPr>
        <p:spPr>
          <a:xfrm flipH="1">
            <a:off x="1414907" y="1776475"/>
            <a:ext cx="261907" cy="2928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27" idx="0"/>
          </p:cNvCxnSpPr>
          <p:nvPr/>
        </p:nvCxnSpPr>
        <p:spPr>
          <a:xfrm>
            <a:off x="2351942" y="1754014"/>
            <a:ext cx="426909" cy="3153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570310" y="1818628"/>
            <a:ext cx="938077" cy="261610"/>
          </a:xfrm>
          <a:prstGeom prst="rect">
            <a:avLst/>
          </a:prstGeom>
          <a:noFill/>
        </p:spPr>
        <p:txBody>
          <a:bodyPr wrap="none" lIns="91440" tIns="45720" rIns="91440" bIns="45720">
            <a:spAutoFit/>
          </a:bodyPr>
          <a:lstStyle/>
          <a:p>
            <a:pPr algn="ctr"/>
            <a:r>
              <a:rPr lang="en-US" sz="1100" dirty="0" err="1">
                <a:ln w="0"/>
                <a:solidFill>
                  <a:schemeClr val="tx1"/>
                </a:solidFill>
              </a:rPr>
              <a:t>techno.local</a:t>
            </a:r>
            <a:endParaRPr lang="en-US" sz="1100" dirty="0">
              <a:ln w="0"/>
              <a:solidFill>
                <a:schemeClr val="tx1"/>
              </a:solidFill>
            </a:endParaRPr>
          </a:p>
        </p:txBody>
      </p:sp>
      <p:sp>
        <p:nvSpPr>
          <p:cNvPr id="35" name="Rectangle 34"/>
          <p:cNvSpPr/>
          <p:nvPr/>
        </p:nvSpPr>
        <p:spPr>
          <a:xfrm>
            <a:off x="812818" y="2641184"/>
            <a:ext cx="1204177" cy="261610"/>
          </a:xfrm>
          <a:prstGeom prst="rect">
            <a:avLst/>
          </a:prstGeom>
          <a:noFill/>
        </p:spPr>
        <p:txBody>
          <a:bodyPr wrap="none" lIns="91440" tIns="45720" rIns="91440" bIns="45720">
            <a:spAutoFit/>
          </a:bodyPr>
          <a:lstStyle/>
          <a:p>
            <a:pPr algn="ctr"/>
            <a:r>
              <a:rPr lang="en-US" sz="1100" dirty="0" err="1">
                <a:ln w="0"/>
                <a:solidFill>
                  <a:schemeClr val="tx1"/>
                </a:solidFill>
              </a:rPr>
              <a:t>dev.techno.local</a:t>
            </a:r>
            <a:endParaRPr lang="en-US" sz="1100" dirty="0">
              <a:ln w="0"/>
              <a:solidFill>
                <a:schemeClr val="tx1"/>
              </a:solidFill>
            </a:endParaRPr>
          </a:p>
        </p:txBody>
      </p:sp>
      <p:sp>
        <p:nvSpPr>
          <p:cNvPr id="36" name="Rectangle 35"/>
          <p:cNvSpPr/>
          <p:nvPr/>
        </p:nvSpPr>
        <p:spPr>
          <a:xfrm>
            <a:off x="2163584" y="2641184"/>
            <a:ext cx="1196161" cy="261610"/>
          </a:xfrm>
          <a:prstGeom prst="rect">
            <a:avLst/>
          </a:prstGeom>
          <a:noFill/>
        </p:spPr>
        <p:txBody>
          <a:bodyPr wrap="none" lIns="91440" tIns="45720" rIns="91440" bIns="45720">
            <a:spAutoFit/>
          </a:bodyPr>
          <a:lstStyle/>
          <a:p>
            <a:pPr algn="ctr"/>
            <a:r>
              <a:rPr lang="en-US" sz="1100" dirty="0" err="1">
                <a:ln w="0"/>
                <a:solidFill>
                  <a:schemeClr val="tx1"/>
                </a:solidFill>
              </a:rPr>
              <a:t>sec.techno.local</a:t>
            </a:r>
            <a:endParaRPr lang="en-US" sz="1100" dirty="0">
              <a:ln w="0"/>
              <a:solidFill>
                <a:schemeClr val="tx1"/>
              </a:solidFill>
            </a:endParaRPr>
          </a:p>
        </p:txBody>
      </p:sp>
      <p:sp>
        <p:nvSpPr>
          <p:cNvPr id="46" name="Rectangle 45"/>
          <p:cNvSpPr/>
          <p:nvPr/>
        </p:nvSpPr>
        <p:spPr>
          <a:xfrm rot="18444962">
            <a:off x="973796" y="1714108"/>
            <a:ext cx="1015022" cy="215444"/>
          </a:xfrm>
          <a:prstGeom prst="rect">
            <a:avLst/>
          </a:prstGeom>
          <a:noFill/>
        </p:spPr>
        <p:txBody>
          <a:bodyPr wrap="none" lIns="91440" tIns="45720" rIns="91440" bIns="45720">
            <a:spAutoFit/>
          </a:bodyPr>
          <a:lstStyle/>
          <a:p>
            <a:pPr algn="ctr"/>
            <a:r>
              <a:rPr lang="en-US" sz="800" dirty="0" smtClean="0">
                <a:ln w="0"/>
                <a:solidFill>
                  <a:schemeClr val="tx1"/>
                </a:solidFill>
              </a:rPr>
              <a:t>Parent Child Trust</a:t>
            </a:r>
            <a:endParaRPr lang="en-US" sz="800" dirty="0">
              <a:ln w="0"/>
              <a:solidFill>
                <a:schemeClr val="tx1"/>
              </a:solidFill>
            </a:endParaRPr>
          </a:p>
        </p:txBody>
      </p:sp>
      <p:sp>
        <p:nvSpPr>
          <p:cNvPr id="47" name="Rectangle 46"/>
          <p:cNvSpPr/>
          <p:nvPr/>
        </p:nvSpPr>
        <p:spPr>
          <a:xfrm rot="1416465">
            <a:off x="3876186" y="3478796"/>
            <a:ext cx="1015022" cy="215444"/>
          </a:xfrm>
          <a:prstGeom prst="rect">
            <a:avLst/>
          </a:prstGeom>
          <a:noFill/>
        </p:spPr>
        <p:txBody>
          <a:bodyPr wrap="none" lIns="91440" tIns="45720" rIns="91440" bIns="45720">
            <a:spAutoFit/>
          </a:bodyPr>
          <a:lstStyle/>
          <a:p>
            <a:pPr algn="ctr"/>
            <a:r>
              <a:rPr lang="en-US" sz="800" dirty="0" smtClean="0">
                <a:ln w="0"/>
                <a:solidFill>
                  <a:schemeClr val="tx1"/>
                </a:solidFill>
              </a:rPr>
              <a:t>Parent Child Trust</a:t>
            </a:r>
            <a:endParaRPr lang="en-US" sz="800" dirty="0">
              <a:ln w="0"/>
              <a:solidFill>
                <a:schemeClr val="tx1"/>
              </a:solidFill>
            </a:endParaRPr>
          </a:p>
        </p:txBody>
      </p:sp>
      <p:sp>
        <p:nvSpPr>
          <p:cNvPr id="18" name="Rectangle 17"/>
          <p:cNvSpPr/>
          <p:nvPr/>
        </p:nvSpPr>
        <p:spPr>
          <a:xfrm>
            <a:off x="3014317" y="3592204"/>
            <a:ext cx="1196161" cy="261610"/>
          </a:xfrm>
          <a:prstGeom prst="rect">
            <a:avLst/>
          </a:prstGeom>
          <a:noFill/>
        </p:spPr>
        <p:txBody>
          <a:bodyPr wrap="none" lIns="91440" tIns="45720" rIns="91440" bIns="45720">
            <a:spAutoFit/>
          </a:bodyPr>
          <a:lstStyle/>
          <a:p>
            <a:pPr algn="ctr"/>
            <a:r>
              <a:rPr lang="en-US" sz="1100" dirty="0" err="1">
                <a:ln w="0"/>
                <a:solidFill>
                  <a:schemeClr val="tx1"/>
                </a:solidFill>
              </a:rPr>
              <a:t>sec.rtcloud.local</a:t>
            </a:r>
            <a:endParaRPr lang="en-US" sz="1100" dirty="0">
              <a:ln w="0"/>
              <a:solidFill>
                <a:schemeClr val="tx1"/>
              </a:solidFill>
            </a:endParaRPr>
          </a:p>
        </p:txBody>
      </p:sp>
      <p:cxnSp>
        <p:nvCxnSpPr>
          <p:cNvPr id="20" name="Straight Arrow Connector 19"/>
          <p:cNvCxnSpPr>
            <a:endCxn id="28" idx="0"/>
          </p:cNvCxnSpPr>
          <p:nvPr/>
        </p:nvCxnSpPr>
        <p:spPr>
          <a:xfrm>
            <a:off x="3107092" y="2636287"/>
            <a:ext cx="505307" cy="3252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2049024">
            <a:off x="3115250" y="2661855"/>
            <a:ext cx="837088" cy="215444"/>
          </a:xfrm>
          <a:prstGeom prst="rect">
            <a:avLst/>
          </a:prstGeom>
          <a:noFill/>
        </p:spPr>
        <p:txBody>
          <a:bodyPr wrap="none" lIns="91440" tIns="45720" rIns="91440" bIns="45720">
            <a:spAutoFit/>
          </a:bodyPr>
          <a:lstStyle/>
          <a:p>
            <a:pPr algn="ctr"/>
            <a:r>
              <a:rPr lang="en-US" sz="800" dirty="0"/>
              <a:t>Tree-root trust</a:t>
            </a:r>
            <a:endParaRPr lang="en-US" sz="800" dirty="0">
              <a:ln w="0"/>
              <a:solidFill>
                <a:schemeClr val="tx1"/>
              </a:solidFill>
            </a:endParaRPr>
          </a:p>
        </p:txBody>
      </p:sp>
      <p:sp>
        <p:nvSpPr>
          <p:cNvPr id="26" name="Isosceles Triangle 25"/>
          <p:cNvSpPr/>
          <p:nvPr/>
        </p:nvSpPr>
        <p:spPr>
          <a:xfrm>
            <a:off x="1087025" y="2069324"/>
            <a:ext cx="656483" cy="5669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Isosceles Triangle 26"/>
          <p:cNvSpPr/>
          <p:nvPr/>
        </p:nvSpPr>
        <p:spPr>
          <a:xfrm>
            <a:off x="2450609" y="2069324"/>
            <a:ext cx="656483" cy="5669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Isosceles Triangle 27"/>
          <p:cNvSpPr/>
          <p:nvPr/>
        </p:nvSpPr>
        <p:spPr>
          <a:xfrm>
            <a:off x="3284157" y="2961569"/>
            <a:ext cx="656483" cy="5669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Isosceles Triangle 28"/>
          <p:cNvSpPr/>
          <p:nvPr/>
        </p:nvSpPr>
        <p:spPr>
          <a:xfrm>
            <a:off x="4356918" y="3836310"/>
            <a:ext cx="656483" cy="5669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2" name="Straight Arrow Connector 31"/>
          <p:cNvCxnSpPr>
            <a:endCxn id="29" idx="0"/>
          </p:cNvCxnSpPr>
          <p:nvPr/>
        </p:nvCxnSpPr>
        <p:spPr>
          <a:xfrm>
            <a:off x="3935467" y="3524766"/>
            <a:ext cx="749693" cy="3115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3942007" y="4428527"/>
            <a:ext cx="1486304" cy="261610"/>
          </a:xfrm>
          <a:prstGeom prst="rect">
            <a:avLst/>
          </a:prstGeom>
          <a:noFill/>
        </p:spPr>
        <p:txBody>
          <a:bodyPr wrap="none" lIns="91440" tIns="45720" rIns="91440" bIns="45720">
            <a:spAutoFit/>
          </a:bodyPr>
          <a:lstStyle/>
          <a:p>
            <a:pPr algn="ctr"/>
            <a:r>
              <a:rPr lang="en-US" sz="1100" dirty="0" err="1" smtClean="0">
                <a:ln w="0"/>
                <a:solidFill>
                  <a:schemeClr val="tx1"/>
                </a:solidFill>
              </a:rPr>
              <a:t>aws.sec.rtcloud.local</a:t>
            </a:r>
            <a:endParaRPr lang="en-US" sz="1100" dirty="0">
              <a:ln w="0"/>
              <a:solidFill>
                <a:schemeClr val="tx1"/>
              </a:solidFill>
            </a:endParaRPr>
          </a:p>
        </p:txBody>
      </p:sp>
      <p:cxnSp>
        <p:nvCxnSpPr>
          <p:cNvPr id="10" name="Straight Arrow Connector 9"/>
          <p:cNvCxnSpPr>
            <a:stCxn id="26" idx="4"/>
          </p:cNvCxnSpPr>
          <p:nvPr/>
        </p:nvCxnSpPr>
        <p:spPr>
          <a:xfrm>
            <a:off x="1743508" y="2636287"/>
            <a:ext cx="2655323" cy="1792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rot="2025890">
            <a:off x="2106516" y="3189805"/>
            <a:ext cx="832280" cy="215444"/>
          </a:xfrm>
          <a:prstGeom prst="rect">
            <a:avLst/>
          </a:prstGeom>
          <a:noFill/>
        </p:spPr>
        <p:txBody>
          <a:bodyPr wrap="none" lIns="91440" tIns="45720" rIns="91440" bIns="45720">
            <a:spAutoFit/>
          </a:bodyPr>
          <a:lstStyle/>
          <a:p>
            <a:pPr algn="ctr"/>
            <a:r>
              <a:rPr lang="en-US" sz="800" dirty="0" smtClean="0"/>
              <a:t>Shortcut Trust</a:t>
            </a:r>
            <a:endParaRPr lang="en-US" sz="800" dirty="0">
              <a:ln w="0"/>
              <a:solidFill>
                <a:schemeClr val="tx1"/>
              </a:solidFill>
            </a:endParaRPr>
          </a:p>
        </p:txBody>
      </p:sp>
    </p:spTree>
    <p:extLst>
      <p:ext uri="{BB962C8B-B14F-4D97-AF65-F5344CB8AC3E}">
        <p14:creationId xmlns:p14="http://schemas.microsoft.com/office/powerpoint/2010/main" val="14875726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a:t>Domain Trust </a:t>
            </a:r>
          </a:p>
        </p:txBody>
      </p:sp>
      <p:sp>
        <p:nvSpPr>
          <p:cNvPr id="191" name="Shape 191"/>
          <p:cNvSpPr txBox="1">
            <a:spLocks noGrp="1"/>
          </p:cNvSpPr>
          <p:nvPr>
            <p:ph type="sldNum" idx="12"/>
          </p:nvPr>
        </p:nvSpPr>
        <p:spPr/>
        <p:txBody>
          <a:bodyPr/>
          <a:lstStyle/>
          <a:p>
            <a:pPr lvl="0"/>
            <a:fld id="{00000000-1234-1234-1234-123412341234}" type="slidenum">
              <a:rPr lang="en" smtClean="0"/>
              <a:pPr lvl="0"/>
              <a:t>34</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sp>
        <p:nvSpPr>
          <p:cNvPr id="22" name="Rectangle 21"/>
          <p:cNvSpPr/>
          <p:nvPr/>
        </p:nvSpPr>
        <p:spPr>
          <a:xfrm>
            <a:off x="199785" y="1083449"/>
            <a:ext cx="8759798" cy="3798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65"/>
          <p:cNvSpPr/>
          <p:nvPr/>
        </p:nvSpPr>
        <p:spPr>
          <a:xfrm>
            <a:off x="3444928" y="1146668"/>
            <a:ext cx="2254143" cy="461665"/>
          </a:xfrm>
          <a:prstGeom prst="rect">
            <a:avLst/>
          </a:prstGeom>
          <a:noFill/>
        </p:spPr>
        <p:txBody>
          <a:bodyPr wrap="none" lIns="91440" tIns="45720" rIns="91440" bIns="45720">
            <a:spAutoFit/>
          </a:bodyPr>
          <a:lstStyle/>
          <a:p>
            <a:pPr algn="ctr"/>
            <a:r>
              <a:rPr lang="en-US" sz="2400" dirty="0"/>
              <a:t>External Trusts</a:t>
            </a:r>
            <a:endParaRPr lang="en-US" sz="2400" dirty="0" smtClean="0">
              <a:ln w="0"/>
              <a:solidFill>
                <a:schemeClr val="tx1"/>
              </a:solidFill>
            </a:endParaRPr>
          </a:p>
        </p:txBody>
      </p:sp>
      <p:sp>
        <p:nvSpPr>
          <p:cNvPr id="19" name="Isosceles Triangle 18"/>
          <p:cNvSpPr/>
          <p:nvPr/>
        </p:nvSpPr>
        <p:spPr>
          <a:xfrm>
            <a:off x="2189195" y="2131797"/>
            <a:ext cx="656483" cy="5669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0" name="Straight Arrow Connector 29"/>
          <p:cNvCxnSpPr>
            <a:stCxn id="19" idx="2"/>
          </p:cNvCxnSpPr>
          <p:nvPr/>
        </p:nvCxnSpPr>
        <p:spPr>
          <a:xfrm flipH="1">
            <a:off x="1927288" y="2698760"/>
            <a:ext cx="261907" cy="2928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27" idx="0"/>
          </p:cNvCxnSpPr>
          <p:nvPr/>
        </p:nvCxnSpPr>
        <p:spPr>
          <a:xfrm>
            <a:off x="2864323" y="2676299"/>
            <a:ext cx="426909" cy="3153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2121965" y="2740913"/>
            <a:ext cx="859531" cy="261610"/>
          </a:xfrm>
          <a:prstGeom prst="rect">
            <a:avLst/>
          </a:prstGeom>
          <a:noFill/>
        </p:spPr>
        <p:txBody>
          <a:bodyPr wrap="none" lIns="91440" tIns="45720" rIns="91440" bIns="45720">
            <a:spAutoFit/>
          </a:bodyPr>
          <a:lstStyle/>
          <a:p>
            <a:pPr algn="ctr"/>
            <a:r>
              <a:rPr lang="en-US" sz="1100" dirty="0" err="1" smtClean="0">
                <a:ln w="0"/>
                <a:solidFill>
                  <a:schemeClr val="tx1"/>
                </a:solidFill>
              </a:rPr>
              <a:t>rtlabs.local</a:t>
            </a:r>
            <a:endParaRPr lang="en-US" sz="1100" dirty="0">
              <a:ln w="0"/>
              <a:solidFill>
                <a:schemeClr val="tx1"/>
              </a:solidFill>
            </a:endParaRPr>
          </a:p>
        </p:txBody>
      </p:sp>
      <p:sp>
        <p:nvSpPr>
          <p:cNvPr id="35" name="Rectangle 34"/>
          <p:cNvSpPr/>
          <p:nvPr/>
        </p:nvSpPr>
        <p:spPr>
          <a:xfrm>
            <a:off x="1313177" y="3563469"/>
            <a:ext cx="1228221" cy="261610"/>
          </a:xfrm>
          <a:prstGeom prst="rect">
            <a:avLst/>
          </a:prstGeom>
          <a:noFill/>
        </p:spPr>
        <p:txBody>
          <a:bodyPr wrap="none" lIns="91440" tIns="45720" rIns="91440" bIns="45720">
            <a:spAutoFit/>
          </a:bodyPr>
          <a:lstStyle/>
          <a:p>
            <a:pPr algn="ctr"/>
            <a:r>
              <a:rPr lang="en-US" sz="1100" dirty="0" err="1" smtClean="0">
                <a:ln w="0"/>
                <a:solidFill>
                  <a:schemeClr val="tx1"/>
                </a:solidFill>
              </a:rPr>
              <a:t>sales.rtlabs.local</a:t>
            </a:r>
            <a:endParaRPr lang="en-US" sz="1100" dirty="0">
              <a:ln w="0"/>
              <a:solidFill>
                <a:schemeClr val="tx1"/>
              </a:solidFill>
            </a:endParaRPr>
          </a:p>
        </p:txBody>
      </p:sp>
      <p:sp>
        <p:nvSpPr>
          <p:cNvPr id="36" name="Rectangle 35"/>
          <p:cNvSpPr/>
          <p:nvPr/>
        </p:nvSpPr>
        <p:spPr>
          <a:xfrm>
            <a:off x="2542916" y="3563469"/>
            <a:ext cx="1462260" cy="261610"/>
          </a:xfrm>
          <a:prstGeom prst="rect">
            <a:avLst/>
          </a:prstGeom>
          <a:noFill/>
        </p:spPr>
        <p:txBody>
          <a:bodyPr wrap="none" lIns="91440" tIns="45720" rIns="91440" bIns="45720">
            <a:spAutoFit/>
          </a:bodyPr>
          <a:lstStyle/>
          <a:p>
            <a:pPr algn="ctr"/>
            <a:r>
              <a:rPr lang="en-US" sz="1100" dirty="0" err="1" smtClean="0">
                <a:ln w="0"/>
                <a:solidFill>
                  <a:schemeClr val="tx1"/>
                </a:solidFill>
              </a:rPr>
              <a:t>accounts.rtlabs.local</a:t>
            </a:r>
            <a:endParaRPr lang="en-US" sz="1100" dirty="0">
              <a:ln w="0"/>
              <a:solidFill>
                <a:schemeClr val="tx1"/>
              </a:solidFill>
            </a:endParaRPr>
          </a:p>
        </p:txBody>
      </p:sp>
      <p:sp>
        <p:nvSpPr>
          <p:cNvPr id="46" name="Rectangle 45"/>
          <p:cNvSpPr/>
          <p:nvPr/>
        </p:nvSpPr>
        <p:spPr>
          <a:xfrm rot="18444962">
            <a:off x="1486177" y="2636393"/>
            <a:ext cx="1015022" cy="215444"/>
          </a:xfrm>
          <a:prstGeom prst="rect">
            <a:avLst/>
          </a:prstGeom>
          <a:noFill/>
        </p:spPr>
        <p:txBody>
          <a:bodyPr wrap="none" lIns="91440" tIns="45720" rIns="91440" bIns="45720">
            <a:spAutoFit/>
          </a:bodyPr>
          <a:lstStyle/>
          <a:p>
            <a:pPr algn="ctr"/>
            <a:r>
              <a:rPr lang="en-US" sz="800" dirty="0" smtClean="0">
                <a:ln w="0"/>
                <a:solidFill>
                  <a:schemeClr val="tx1"/>
                </a:solidFill>
              </a:rPr>
              <a:t>Parent Child Trust</a:t>
            </a:r>
            <a:endParaRPr lang="en-US" sz="800" dirty="0">
              <a:ln w="0"/>
              <a:solidFill>
                <a:schemeClr val="tx1"/>
              </a:solidFill>
            </a:endParaRPr>
          </a:p>
        </p:txBody>
      </p:sp>
      <p:sp>
        <p:nvSpPr>
          <p:cNvPr id="47" name="Rectangle 46"/>
          <p:cNvSpPr/>
          <p:nvPr/>
        </p:nvSpPr>
        <p:spPr>
          <a:xfrm rot="1416465">
            <a:off x="6183392" y="2630009"/>
            <a:ext cx="1015022" cy="215444"/>
          </a:xfrm>
          <a:prstGeom prst="rect">
            <a:avLst/>
          </a:prstGeom>
          <a:noFill/>
        </p:spPr>
        <p:txBody>
          <a:bodyPr wrap="none" lIns="91440" tIns="45720" rIns="91440" bIns="45720">
            <a:spAutoFit/>
          </a:bodyPr>
          <a:lstStyle/>
          <a:p>
            <a:pPr algn="ctr"/>
            <a:r>
              <a:rPr lang="en-US" sz="800" dirty="0" smtClean="0">
                <a:ln w="0"/>
                <a:solidFill>
                  <a:schemeClr val="tx1"/>
                </a:solidFill>
              </a:rPr>
              <a:t>Parent Child Trust</a:t>
            </a:r>
            <a:endParaRPr lang="en-US" sz="800" dirty="0">
              <a:ln w="0"/>
              <a:solidFill>
                <a:schemeClr val="tx1"/>
              </a:solidFill>
            </a:endParaRPr>
          </a:p>
        </p:txBody>
      </p:sp>
      <p:sp>
        <p:nvSpPr>
          <p:cNvPr id="26" name="Isosceles Triangle 25"/>
          <p:cNvSpPr/>
          <p:nvPr/>
        </p:nvSpPr>
        <p:spPr>
          <a:xfrm>
            <a:off x="1599406" y="2991609"/>
            <a:ext cx="656483" cy="5669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Isosceles Triangle 26"/>
          <p:cNvSpPr/>
          <p:nvPr/>
        </p:nvSpPr>
        <p:spPr>
          <a:xfrm>
            <a:off x="2962990" y="2991609"/>
            <a:ext cx="656483" cy="5669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Isosceles Triangle 27"/>
          <p:cNvSpPr/>
          <p:nvPr/>
        </p:nvSpPr>
        <p:spPr>
          <a:xfrm>
            <a:off x="5562984" y="2128650"/>
            <a:ext cx="656483" cy="5669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Isosceles Triangle 28"/>
          <p:cNvSpPr/>
          <p:nvPr/>
        </p:nvSpPr>
        <p:spPr>
          <a:xfrm>
            <a:off x="6640918" y="2992500"/>
            <a:ext cx="656483" cy="5669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2" name="Straight Arrow Connector 31"/>
          <p:cNvCxnSpPr>
            <a:endCxn id="29" idx="0"/>
          </p:cNvCxnSpPr>
          <p:nvPr/>
        </p:nvCxnSpPr>
        <p:spPr>
          <a:xfrm>
            <a:off x="6219467" y="2680956"/>
            <a:ext cx="749693" cy="3115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6454935" y="3596404"/>
            <a:ext cx="1196161" cy="261610"/>
          </a:xfrm>
          <a:prstGeom prst="rect">
            <a:avLst/>
          </a:prstGeom>
          <a:noFill/>
        </p:spPr>
        <p:txBody>
          <a:bodyPr wrap="none" lIns="91440" tIns="45720" rIns="91440" bIns="45720">
            <a:spAutoFit/>
          </a:bodyPr>
          <a:lstStyle/>
          <a:p>
            <a:pPr algn="ctr"/>
            <a:r>
              <a:rPr lang="en-US" sz="1100" dirty="0" err="1">
                <a:ln w="0"/>
                <a:solidFill>
                  <a:schemeClr val="tx1"/>
                </a:solidFill>
              </a:rPr>
              <a:t>sec.techno.local</a:t>
            </a:r>
            <a:endParaRPr lang="en-US" sz="1100" dirty="0">
              <a:ln w="0"/>
              <a:solidFill>
                <a:schemeClr val="tx1"/>
              </a:solidFill>
            </a:endParaRPr>
          </a:p>
        </p:txBody>
      </p:sp>
      <p:sp>
        <p:nvSpPr>
          <p:cNvPr id="39" name="Rectangle 38"/>
          <p:cNvSpPr/>
          <p:nvPr/>
        </p:nvSpPr>
        <p:spPr>
          <a:xfrm>
            <a:off x="5461034" y="2719965"/>
            <a:ext cx="938077" cy="261610"/>
          </a:xfrm>
          <a:prstGeom prst="rect">
            <a:avLst/>
          </a:prstGeom>
          <a:noFill/>
        </p:spPr>
        <p:txBody>
          <a:bodyPr wrap="none" lIns="91440" tIns="45720" rIns="91440" bIns="45720">
            <a:spAutoFit/>
          </a:bodyPr>
          <a:lstStyle/>
          <a:p>
            <a:pPr algn="ctr"/>
            <a:r>
              <a:rPr lang="en-US" sz="1100" dirty="0" err="1">
                <a:ln w="0"/>
                <a:solidFill>
                  <a:schemeClr val="tx1"/>
                </a:solidFill>
              </a:rPr>
              <a:t>techno.local</a:t>
            </a:r>
            <a:endParaRPr lang="en-US" sz="1100" dirty="0">
              <a:ln w="0"/>
              <a:solidFill>
                <a:schemeClr val="tx1"/>
              </a:solidFill>
            </a:endParaRPr>
          </a:p>
        </p:txBody>
      </p:sp>
      <p:sp>
        <p:nvSpPr>
          <p:cNvPr id="40" name="Rectangle 39"/>
          <p:cNvSpPr/>
          <p:nvPr/>
        </p:nvSpPr>
        <p:spPr>
          <a:xfrm rot="2276336">
            <a:off x="2727142" y="2672961"/>
            <a:ext cx="1015022" cy="215444"/>
          </a:xfrm>
          <a:prstGeom prst="rect">
            <a:avLst/>
          </a:prstGeom>
          <a:noFill/>
        </p:spPr>
        <p:txBody>
          <a:bodyPr wrap="none" lIns="91440" tIns="45720" rIns="91440" bIns="45720">
            <a:spAutoFit/>
          </a:bodyPr>
          <a:lstStyle/>
          <a:p>
            <a:pPr algn="ctr"/>
            <a:r>
              <a:rPr lang="en-US" sz="800" dirty="0" smtClean="0">
                <a:ln w="0"/>
                <a:solidFill>
                  <a:schemeClr val="tx1"/>
                </a:solidFill>
              </a:rPr>
              <a:t>Parent Child Trust</a:t>
            </a:r>
            <a:endParaRPr lang="en-US" sz="800" dirty="0">
              <a:ln w="0"/>
              <a:solidFill>
                <a:schemeClr val="tx1"/>
              </a:solidFill>
            </a:endParaRPr>
          </a:p>
        </p:txBody>
      </p:sp>
      <p:cxnSp>
        <p:nvCxnSpPr>
          <p:cNvPr id="3" name="Straight Arrow Connector 2"/>
          <p:cNvCxnSpPr>
            <a:stCxn id="26" idx="4"/>
            <a:endCxn id="29" idx="2"/>
          </p:cNvCxnSpPr>
          <p:nvPr/>
        </p:nvCxnSpPr>
        <p:spPr>
          <a:xfrm>
            <a:off x="2255889" y="3558572"/>
            <a:ext cx="4385029" cy="8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4347396" y="3596404"/>
            <a:ext cx="1287533" cy="215444"/>
          </a:xfrm>
          <a:prstGeom prst="rect">
            <a:avLst/>
          </a:prstGeom>
          <a:noFill/>
        </p:spPr>
        <p:txBody>
          <a:bodyPr wrap="none" lIns="91440" tIns="45720" rIns="91440" bIns="45720">
            <a:spAutoFit/>
          </a:bodyPr>
          <a:lstStyle/>
          <a:p>
            <a:pPr algn="ctr"/>
            <a:r>
              <a:rPr lang="en-US" sz="800" dirty="0" smtClean="0">
                <a:ln w="0"/>
                <a:solidFill>
                  <a:schemeClr val="tx1"/>
                </a:solidFill>
              </a:rPr>
              <a:t>Two-Way External Trust</a:t>
            </a:r>
            <a:endParaRPr lang="en-US" sz="800" dirty="0">
              <a:ln w="0"/>
              <a:solidFill>
                <a:schemeClr val="tx1"/>
              </a:solidFill>
            </a:endParaRPr>
          </a:p>
        </p:txBody>
      </p:sp>
      <p:cxnSp>
        <p:nvCxnSpPr>
          <p:cNvPr id="6" name="Straight Arrow Connector 5"/>
          <p:cNvCxnSpPr>
            <a:stCxn id="27" idx="5"/>
            <a:endCxn id="29" idx="1"/>
          </p:cNvCxnSpPr>
          <p:nvPr/>
        </p:nvCxnSpPr>
        <p:spPr>
          <a:xfrm>
            <a:off x="3455352" y="3275091"/>
            <a:ext cx="3349687" cy="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4334963" y="3055641"/>
            <a:ext cx="1289135" cy="215444"/>
          </a:xfrm>
          <a:prstGeom prst="rect">
            <a:avLst/>
          </a:prstGeom>
          <a:noFill/>
        </p:spPr>
        <p:txBody>
          <a:bodyPr wrap="none" lIns="91440" tIns="45720" rIns="91440" bIns="45720">
            <a:spAutoFit/>
          </a:bodyPr>
          <a:lstStyle/>
          <a:p>
            <a:pPr algn="ctr"/>
            <a:r>
              <a:rPr lang="en-US" sz="800" dirty="0" smtClean="0">
                <a:ln w="0"/>
                <a:solidFill>
                  <a:schemeClr val="tx1"/>
                </a:solidFill>
              </a:rPr>
              <a:t>One-Way External Trust</a:t>
            </a:r>
            <a:endParaRPr lang="en-US" sz="800" dirty="0">
              <a:ln w="0"/>
              <a:solidFill>
                <a:schemeClr val="tx1"/>
              </a:solidFill>
            </a:endParaRPr>
          </a:p>
        </p:txBody>
      </p:sp>
    </p:spTree>
    <p:extLst>
      <p:ext uri="{BB962C8B-B14F-4D97-AF65-F5344CB8AC3E}">
        <p14:creationId xmlns:p14="http://schemas.microsoft.com/office/powerpoint/2010/main" val="4351694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a:t>Domain Trust </a:t>
            </a:r>
          </a:p>
        </p:txBody>
      </p:sp>
      <p:sp>
        <p:nvSpPr>
          <p:cNvPr id="191" name="Shape 191"/>
          <p:cNvSpPr txBox="1">
            <a:spLocks noGrp="1"/>
          </p:cNvSpPr>
          <p:nvPr>
            <p:ph type="sldNum" idx="12"/>
          </p:nvPr>
        </p:nvSpPr>
        <p:spPr/>
        <p:txBody>
          <a:bodyPr/>
          <a:lstStyle/>
          <a:p>
            <a:pPr lvl="0"/>
            <a:fld id="{00000000-1234-1234-1234-123412341234}" type="slidenum">
              <a:rPr lang="en" smtClean="0"/>
              <a:pPr lvl="0"/>
              <a:t>35</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sp>
        <p:nvSpPr>
          <p:cNvPr id="22" name="Rectangle 21"/>
          <p:cNvSpPr/>
          <p:nvPr/>
        </p:nvSpPr>
        <p:spPr>
          <a:xfrm>
            <a:off x="199785" y="1083449"/>
            <a:ext cx="8759798" cy="3798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65"/>
          <p:cNvSpPr/>
          <p:nvPr/>
        </p:nvSpPr>
        <p:spPr>
          <a:xfrm>
            <a:off x="3573970" y="1146668"/>
            <a:ext cx="1996059" cy="461665"/>
          </a:xfrm>
          <a:prstGeom prst="rect">
            <a:avLst/>
          </a:prstGeom>
          <a:noFill/>
        </p:spPr>
        <p:txBody>
          <a:bodyPr wrap="none" lIns="91440" tIns="45720" rIns="91440" bIns="45720">
            <a:spAutoFit/>
          </a:bodyPr>
          <a:lstStyle/>
          <a:p>
            <a:pPr algn="ctr"/>
            <a:r>
              <a:rPr lang="en-US" sz="2400" dirty="0"/>
              <a:t>Forest Trusts</a:t>
            </a:r>
            <a:endParaRPr lang="en-US" sz="2400" dirty="0" smtClean="0">
              <a:ln w="0"/>
              <a:solidFill>
                <a:schemeClr val="tx1"/>
              </a:solidFill>
            </a:endParaRPr>
          </a:p>
        </p:txBody>
      </p:sp>
      <p:sp>
        <p:nvSpPr>
          <p:cNvPr id="19" name="Isosceles Triangle 18"/>
          <p:cNvSpPr/>
          <p:nvPr/>
        </p:nvSpPr>
        <p:spPr>
          <a:xfrm>
            <a:off x="1377271" y="2454992"/>
            <a:ext cx="656483" cy="5669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p:cNvSpPr/>
          <p:nvPr/>
        </p:nvSpPr>
        <p:spPr>
          <a:xfrm>
            <a:off x="1275746" y="3050988"/>
            <a:ext cx="859531" cy="261610"/>
          </a:xfrm>
          <a:prstGeom prst="rect">
            <a:avLst/>
          </a:prstGeom>
          <a:noFill/>
        </p:spPr>
        <p:txBody>
          <a:bodyPr wrap="none" lIns="91440" tIns="45720" rIns="91440" bIns="45720">
            <a:spAutoFit/>
          </a:bodyPr>
          <a:lstStyle/>
          <a:p>
            <a:pPr algn="ctr"/>
            <a:r>
              <a:rPr lang="en-US" sz="1100" dirty="0" err="1" smtClean="0">
                <a:ln w="0"/>
                <a:solidFill>
                  <a:schemeClr val="tx1"/>
                </a:solidFill>
              </a:rPr>
              <a:t>rtlabs.local</a:t>
            </a:r>
            <a:endParaRPr lang="en-US" sz="1100" dirty="0">
              <a:ln w="0"/>
              <a:solidFill>
                <a:schemeClr val="tx1"/>
              </a:solidFill>
            </a:endParaRPr>
          </a:p>
        </p:txBody>
      </p:sp>
      <p:sp>
        <p:nvSpPr>
          <p:cNvPr id="28" name="Isosceles Triangle 27"/>
          <p:cNvSpPr/>
          <p:nvPr/>
        </p:nvSpPr>
        <p:spPr>
          <a:xfrm>
            <a:off x="3952558" y="2454991"/>
            <a:ext cx="656483" cy="5669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Isosceles Triangle 28"/>
          <p:cNvSpPr/>
          <p:nvPr/>
        </p:nvSpPr>
        <p:spPr>
          <a:xfrm>
            <a:off x="6519964" y="2454991"/>
            <a:ext cx="656483" cy="5669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p:cNvSpPr/>
          <p:nvPr/>
        </p:nvSpPr>
        <p:spPr>
          <a:xfrm>
            <a:off x="3811760" y="3045037"/>
            <a:ext cx="938077" cy="261610"/>
          </a:xfrm>
          <a:prstGeom prst="rect">
            <a:avLst/>
          </a:prstGeom>
          <a:noFill/>
        </p:spPr>
        <p:txBody>
          <a:bodyPr wrap="none" lIns="91440" tIns="45720" rIns="91440" bIns="45720">
            <a:spAutoFit/>
          </a:bodyPr>
          <a:lstStyle/>
          <a:p>
            <a:pPr algn="ctr"/>
            <a:r>
              <a:rPr lang="en-US" sz="1100" dirty="0" err="1">
                <a:ln w="0"/>
                <a:solidFill>
                  <a:schemeClr val="tx1"/>
                </a:solidFill>
              </a:rPr>
              <a:t>techno.local</a:t>
            </a:r>
            <a:endParaRPr lang="en-US" sz="1100" dirty="0">
              <a:ln w="0"/>
              <a:solidFill>
                <a:schemeClr val="tx1"/>
              </a:solidFill>
            </a:endParaRPr>
          </a:p>
        </p:txBody>
      </p:sp>
      <p:sp>
        <p:nvSpPr>
          <p:cNvPr id="33" name="Rectangle 32"/>
          <p:cNvSpPr/>
          <p:nvPr/>
        </p:nvSpPr>
        <p:spPr>
          <a:xfrm>
            <a:off x="6366392" y="3050988"/>
            <a:ext cx="962123" cy="261610"/>
          </a:xfrm>
          <a:prstGeom prst="rect">
            <a:avLst/>
          </a:prstGeom>
          <a:noFill/>
        </p:spPr>
        <p:txBody>
          <a:bodyPr wrap="none" lIns="91440" tIns="45720" rIns="91440" bIns="45720">
            <a:spAutoFit/>
          </a:bodyPr>
          <a:lstStyle/>
          <a:p>
            <a:pPr algn="ctr"/>
            <a:r>
              <a:rPr lang="en-US" sz="1100" dirty="0" err="1" smtClean="0">
                <a:ln w="0"/>
                <a:solidFill>
                  <a:schemeClr val="tx1"/>
                </a:solidFill>
              </a:rPr>
              <a:t>consult.local</a:t>
            </a:r>
            <a:endParaRPr lang="en-US" sz="1100" dirty="0">
              <a:ln w="0"/>
              <a:solidFill>
                <a:schemeClr val="tx1"/>
              </a:solidFill>
            </a:endParaRPr>
          </a:p>
        </p:txBody>
      </p:sp>
      <p:cxnSp>
        <p:nvCxnSpPr>
          <p:cNvPr id="4" name="Straight Arrow Connector 3"/>
          <p:cNvCxnSpPr>
            <a:stCxn id="19" idx="5"/>
            <a:endCxn id="28" idx="1"/>
          </p:cNvCxnSpPr>
          <p:nvPr/>
        </p:nvCxnSpPr>
        <p:spPr>
          <a:xfrm flipV="1">
            <a:off x="1869633" y="2738473"/>
            <a:ext cx="224704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4440980" y="2737260"/>
            <a:ext cx="224704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2644276" y="2489010"/>
            <a:ext cx="705642" cy="215444"/>
          </a:xfrm>
          <a:prstGeom prst="rect">
            <a:avLst/>
          </a:prstGeom>
          <a:noFill/>
        </p:spPr>
        <p:txBody>
          <a:bodyPr wrap="none" lIns="91440" tIns="45720" rIns="91440" bIns="45720">
            <a:spAutoFit/>
          </a:bodyPr>
          <a:lstStyle/>
          <a:p>
            <a:pPr algn="ctr"/>
            <a:r>
              <a:rPr lang="en-US" sz="800" dirty="0" smtClean="0"/>
              <a:t>Forest </a:t>
            </a:r>
            <a:r>
              <a:rPr lang="en-US" sz="800" dirty="0"/>
              <a:t>trust</a:t>
            </a:r>
            <a:endParaRPr lang="en-US" sz="800" dirty="0">
              <a:ln w="0"/>
              <a:solidFill>
                <a:schemeClr val="tx1"/>
              </a:solidFill>
            </a:endParaRPr>
          </a:p>
        </p:txBody>
      </p:sp>
      <p:sp>
        <p:nvSpPr>
          <p:cNvPr id="44" name="Rectangle 43"/>
          <p:cNvSpPr/>
          <p:nvPr/>
        </p:nvSpPr>
        <p:spPr>
          <a:xfrm>
            <a:off x="5211681" y="2489010"/>
            <a:ext cx="705642" cy="215444"/>
          </a:xfrm>
          <a:prstGeom prst="rect">
            <a:avLst/>
          </a:prstGeom>
          <a:noFill/>
        </p:spPr>
        <p:txBody>
          <a:bodyPr wrap="none" lIns="91440" tIns="45720" rIns="91440" bIns="45720">
            <a:spAutoFit/>
          </a:bodyPr>
          <a:lstStyle/>
          <a:p>
            <a:pPr algn="ctr"/>
            <a:r>
              <a:rPr lang="en-US" sz="800" dirty="0" smtClean="0"/>
              <a:t>Forest </a:t>
            </a:r>
            <a:r>
              <a:rPr lang="en-US" sz="800" dirty="0"/>
              <a:t>trust</a:t>
            </a:r>
            <a:endParaRPr lang="en-US" sz="800" dirty="0">
              <a:ln w="0"/>
              <a:solidFill>
                <a:schemeClr val="tx1"/>
              </a:solidFill>
            </a:endParaRPr>
          </a:p>
        </p:txBody>
      </p:sp>
    </p:spTree>
    <p:extLst>
      <p:ext uri="{BB962C8B-B14F-4D97-AF65-F5344CB8AC3E}">
        <p14:creationId xmlns:p14="http://schemas.microsoft.com/office/powerpoint/2010/main" val="18820031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Setup Active Directory</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36</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7502" y="1213338"/>
            <a:ext cx="2888997" cy="3592800"/>
          </a:xfrm>
          <a:prstGeom prst="rect">
            <a:avLst/>
          </a:prstGeom>
          <a:ln>
            <a:solidFill>
              <a:schemeClr val="tx1"/>
            </a:solidFill>
          </a:ln>
        </p:spPr>
      </p:pic>
    </p:spTree>
    <p:extLst>
      <p:ext uri="{BB962C8B-B14F-4D97-AF65-F5344CB8AC3E}">
        <p14:creationId xmlns:p14="http://schemas.microsoft.com/office/powerpoint/2010/main" val="22930208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Setup Active Directory</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37</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4475"/>
            <a:ext cx="9144000" cy="2114550"/>
          </a:xfrm>
          <a:prstGeom prst="rect">
            <a:avLst/>
          </a:prstGeom>
          <a:ln>
            <a:solidFill>
              <a:schemeClr val="tx1"/>
            </a:solidFill>
          </a:ln>
        </p:spPr>
      </p:pic>
    </p:spTree>
    <p:extLst>
      <p:ext uri="{BB962C8B-B14F-4D97-AF65-F5344CB8AC3E}">
        <p14:creationId xmlns:p14="http://schemas.microsoft.com/office/powerpoint/2010/main" val="1311055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Setup Active Directory</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38</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000" y="1194040"/>
            <a:ext cx="5040000" cy="3590840"/>
          </a:xfrm>
          <a:prstGeom prst="rect">
            <a:avLst/>
          </a:prstGeom>
          <a:ln>
            <a:solidFill>
              <a:schemeClr val="tx1"/>
            </a:solidFill>
          </a:ln>
        </p:spPr>
      </p:pic>
    </p:spTree>
    <p:extLst>
      <p:ext uri="{BB962C8B-B14F-4D97-AF65-F5344CB8AC3E}">
        <p14:creationId xmlns:p14="http://schemas.microsoft.com/office/powerpoint/2010/main" val="30210655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Setup Active Directory</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39</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992" y="1197972"/>
            <a:ext cx="5042752" cy="3592800"/>
          </a:xfrm>
          <a:prstGeom prst="rect">
            <a:avLst/>
          </a:prstGeom>
          <a:ln>
            <a:solidFill>
              <a:schemeClr val="tx1"/>
            </a:solidFill>
          </a:ln>
        </p:spPr>
      </p:pic>
    </p:spTree>
    <p:extLst>
      <p:ext uri="{BB962C8B-B14F-4D97-AF65-F5344CB8AC3E}">
        <p14:creationId xmlns:p14="http://schemas.microsoft.com/office/powerpoint/2010/main" val="14171525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Active Directory ?</a:t>
            </a:r>
            <a:endParaRPr lang="en-IN" dirty="0"/>
          </a:p>
        </p:txBody>
      </p:sp>
      <p:sp>
        <p:nvSpPr>
          <p:cNvPr id="3" name="Text Placeholder 2"/>
          <p:cNvSpPr>
            <a:spLocks noGrp="1"/>
          </p:cNvSpPr>
          <p:nvPr>
            <p:ph type="body" idx="1"/>
          </p:nvPr>
        </p:nvSpPr>
        <p:spPr/>
        <p:txBody>
          <a:bodyPr/>
          <a:lstStyle/>
          <a:p>
            <a:r>
              <a:rPr lang="en-US" sz="2400" dirty="0"/>
              <a:t>Active Directory is a directory service that centralizes the management of users, computers and other objects within a network. Its primary function is to authenticate and authorize users and computers in a windows domain.</a:t>
            </a:r>
            <a:endParaRPr lang="en-IN" sz="24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24715210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Setup Active Directory</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40</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624" y="1213038"/>
            <a:ext cx="5042752" cy="3592800"/>
          </a:xfrm>
          <a:prstGeom prst="rect">
            <a:avLst/>
          </a:prstGeom>
          <a:ln>
            <a:solidFill>
              <a:schemeClr val="tx1"/>
            </a:solidFill>
          </a:ln>
        </p:spPr>
      </p:pic>
    </p:spTree>
    <p:extLst>
      <p:ext uri="{BB962C8B-B14F-4D97-AF65-F5344CB8AC3E}">
        <p14:creationId xmlns:p14="http://schemas.microsoft.com/office/powerpoint/2010/main" val="10113121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Setup Active Directory</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41</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624" y="1157072"/>
            <a:ext cx="5042752" cy="3592800"/>
          </a:xfrm>
          <a:prstGeom prst="rect">
            <a:avLst/>
          </a:prstGeom>
          <a:ln>
            <a:solidFill>
              <a:schemeClr val="tx1"/>
            </a:solidFill>
          </a:ln>
        </p:spPr>
      </p:pic>
    </p:spTree>
    <p:extLst>
      <p:ext uri="{BB962C8B-B14F-4D97-AF65-F5344CB8AC3E}">
        <p14:creationId xmlns:p14="http://schemas.microsoft.com/office/powerpoint/2010/main" val="14739202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Setup Active Directory</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42</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625" y="1217276"/>
            <a:ext cx="5042751" cy="3592800"/>
          </a:xfrm>
          <a:prstGeom prst="rect">
            <a:avLst/>
          </a:prstGeom>
          <a:ln>
            <a:solidFill>
              <a:schemeClr val="tx1"/>
            </a:solidFill>
          </a:ln>
        </p:spPr>
      </p:pic>
    </p:spTree>
    <p:extLst>
      <p:ext uri="{BB962C8B-B14F-4D97-AF65-F5344CB8AC3E}">
        <p14:creationId xmlns:p14="http://schemas.microsoft.com/office/powerpoint/2010/main" val="5876665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Setup Active Directory</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43</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625" y="1157072"/>
            <a:ext cx="5042751" cy="3592800"/>
          </a:xfrm>
          <a:prstGeom prst="rect">
            <a:avLst/>
          </a:prstGeom>
          <a:ln>
            <a:solidFill>
              <a:schemeClr val="tx1"/>
            </a:solidFill>
          </a:ln>
        </p:spPr>
      </p:pic>
    </p:spTree>
    <p:extLst>
      <p:ext uri="{BB962C8B-B14F-4D97-AF65-F5344CB8AC3E}">
        <p14:creationId xmlns:p14="http://schemas.microsoft.com/office/powerpoint/2010/main" val="6583390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Setup Active Directory</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44</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624" y="1211245"/>
            <a:ext cx="5042752" cy="3592800"/>
          </a:xfrm>
          <a:prstGeom prst="rect">
            <a:avLst/>
          </a:prstGeom>
          <a:ln>
            <a:solidFill>
              <a:schemeClr val="tx1"/>
            </a:solidFill>
          </a:ln>
        </p:spPr>
      </p:pic>
    </p:spTree>
    <p:extLst>
      <p:ext uri="{BB962C8B-B14F-4D97-AF65-F5344CB8AC3E}">
        <p14:creationId xmlns:p14="http://schemas.microsoft.com/office/powerpoint/2010/main" val="22602865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Setup Active Directory</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45</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624" y="1198710"/>
            <a:ext cx="5042752" cy="3592800"/>
          </a:xfrm>
          <a:prstGeom prst="rect">
            <a:avLst/>
          </a:prstGeom>
          <a:ln>
            <a:solidFill>
              <a:schemeClr val="tx1"/>
            </a:solidFill>
          </a:ln>
        </p:spPr>
      </p:pic>
    </p:spTree>
    <p:extLst>
      <p:ext uri="{BB962C8B-B14F-4D97-AF65-F5344CB8AC3E}">
        <p14:creationId xmlns:p14="http://schemas.microsoft.com/office/powerpoint/2010/main" val="31458326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Setup Active Directory</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46</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624" y="1221761"/>
            <a:ext cx="5042752" cy="3592800"/>
          </a:xfrm>
          <a:prstGeom prst="rect">
            <a:avLst/>
          </a:prstGeom>
          <a:ln>
            <a:solidFill>
              <a:schemeClr val="tx1"/>
            </a:solidFill>
          </a:ln>
        </p:spPr>
      </p:pic>
    </p:spTree>
    <p:extLst>
      <p:ext uri="{BB962C8B-B14F-4D97-AF65-F5344CB8AC3E}">
        <p14:creationId xmlns:p14="http://schemas.microsoft.com/office/powerpoint/2010/main" val="2083831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Setup Active Directory</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47</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624" y="1227497"/>
            <a:ext cx="5042752" cy="3592800"/>
          </a:xfrm>
          <a:prstGeom prst="rect">
            <a:avLst/>
          </a:prstGeom>
          <a:ln>
            <a:solidFill>
              <a:schemeClr val="tx1"/>
            </a:solidFill>
          </a:ln>
        </p:spPr>
      </p:pic>
    </p:spTree>
    <p:extLst>
      <p:ext uri="{BB962C8B-B14F-4D97-AF65-F5344CB8AC3E}">
        <p14:creationId xmlns:p14="http://schemas.microsoft.com/office/powerpoint/2010/main" val="12999121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Setup Active Directory</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48</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624" y="1157072"/>
            <a:ext cx="5042752" cy="3592800"/>
          </a:xfrm>
          <a:prstGeom prst="rect">
            <a:avLst/>
          </a:prstGeom>
          <a:ln>
            <a:solidFill>
              <a:schemeClr val="tx1"/>
            </a:solidFill>
          </a:ln>
        </p:spPr>
      </p:pic>
    </p:spTree>
    <p:extLst>
      <p:ext uri="{BB962C8B-B14F-4D97-AF65-F5344CB8AC3E}">
        <p14:creationId xmlns:p14="http://schemas.microsoft.com/office/powerpoint/2010/main" val="14048164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Setup Active Directory</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49</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00188"/>
            <a:ext cx="9144000" cy="2143125"/>
          </a:xfrm>
          <a:prstGeom prst="rect">
            <a:avLst/>
          </a:prstGeom>
          <a:ln>
            <a:solidFill>
              <a:schemeClr val="tx1"/>
            </a:solidFill>
          </a:ln>
        </p:spPr>
      </p:pic>
    </p:spTree>
    <p:extLst>
      <p:ext uri="{BB962C8B-B14F-4D97-AF65-F5344CB8AC3E}">
        <p14:creationId xmlns:p14="http://schemas.microsoft.com/office/powerpoint/2010/main" val="1219403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a:t>What is Active </a:t>
            </a:r>
            <a:r>
              <a:rPr lang="en-US" dirty="0" smtClean="0"/>
              <a:t>Directory ?</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5</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498" y="1174918"/>
            <a:ext cx="3981005" cy="3592800"/>
          </a:xfrm>
          <a:prstGeom prst="rect">
            <a:avLst/>
          </a:prstGeom>
          <a:ln>
            <a:solidFill>
              <a:schemeClr val="tx1"/>
            </a:solidFill>
          </a:ln>
        </p:spPr>
      </p:pic>
    </p:spTree>
    <p:extLst>
      <p:ext uri="{BB962C8B-B14F-4D97-AF65-F5344CB8AC3E}">
        <p14:creationId xmlns:p14="http://schemas.microsoft.com/office/powerpoint/2010/main" val="27705716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Setup Active Directory</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50</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821" y="1198704"/>
            <a:ext cx="4882359" cy="3592800"/>
          </a:xfrm>
          <a:prstGeom prst="rect">
            <a:avLst/>
          </a:prstGeom>
          <a:ln>
            <a:solidFill>
              <a:schemeClr val="tx1"/>
            </a:solidFill>
          </a:ln>
        </p:spPr>
      </p:pic>
    </p:spTree>
    <p:extLst>
      <p:ext uri="{BB962C8B-B14F-4D97-AF65-F5344CB8AC3E}">
        <p14:creationId xmlns:p14="http://schemas.microsoft.com/office/powerpoint/2010/main" val="5285153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Setup Active Directory</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51</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821" y="1182602"/>
            <a:ext cx="4882358" cy="3592800"/>
          </a:xfrm>
          <a:prstGeom prst="rect">
            <a:avLst/>
          </a:prstGeom>
          <a:ln>
            <a:solidFill>
              <a:schemeClr val="tx1"/>
            </a:solidFill>
          </a:ln>
        </p:spPr>
      </p:pic>
    </p:spTree>
    <p:extLst>
      <p:ext uri="{BB962C8B-B14F-4D97-AF65-F5344CB8AC3E}">
        <p14:creationId xmlns:p14="http://schemas.microsoft.com/office/powerpoint/2010/main" val="11963180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Setup Active Directory</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52</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821" y="1205654"/>
            <a:ext cx="4882359" cy="3592800"/>
          </a:xfrm>
          <a:prstGeom prst="rect">
            <a:avLst/>
          </a:prstGeom>
          <a:ln>
            <a:solidFill>
              <a:schemeClr val="tx1"/>
            </a:solidFill>
          </a:ln>
        </p:spPr>
      </p:pic>
    </p:spTree>
    <p:extLst>
      <p:ext uri="{BB962C8B-B14F-4D97-AF65-F5344CB8AC3E}">
        <p14:creationId xmlns:p14="http://schemas.microsoft.com/office/powerpoint/2010/main" val="34919598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Setup Active Directory</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53</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821" y="1182602"/>
            <a:ext cx="4882358" cy="3592800"/>
          </a:xfrm>
          <a:prstGeom prst="rect">
            <a:avLst/>
          </a:prstGeom>
          <a:ln>
            <a:solidFill>
              <a:schemeClr val="tx1"/>
            </a:solidFill>
          </a:ln>
        </p:spPr>
      </p:pic>
    </p:spTree>
    <p:extLst>
      <p:ext uri="{BB962C8B-B14F-4D97-AF65-F5344CB8AC3E}">
        <p14:creationId xmlns:p14="http://schemas.microsoft.com/office/powerpoint/2010/main" val="33917206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Setup Active Directory</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54</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821" y="1190286"/>
            <a:ext cx="4882358" cy="3592800"/>
          </a:xfrm>
          <a:prstGeom prst="rect">
            <a:avLst/>
          </a:prstGeom>
          <a:ln>
            <a:solidFill>
              <a:schemeClr val="tx1"/>
            </a:solidFill>
          </a:ln>
        </p:spPr>
      </p:pic>
    </p:spTree>
    <p:extLst>
      <p:ext uri="{BB962C8B-B14F-4D97-AF65-F5344CB8AC3E}">
        <p14:creationId xmlns:p14="http://schemas.microsoft.com/office/powerpoint/2010/main" val="37587820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Setup Active Directory</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55</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821" y="1174918"/>
            <a:ext cx="4882359" cy="3592800"/>
          </a:xfrm>
          <a:prstGeom prst="rect">
            <a:avLst/>
          </a:prstGeom>
          <a:ln>
            <a:solidFill>
              <a:schemeClr val="tx1"/>
            </a:solidFill>
          </a:ln>
        </p:spPr>
      </p:pic>
    </p:spTree>
    <p:extLst>
      <p:ext uri="{BB962C8B-B14F-4D97-AF65-F5344CB8AC3E}">
        <p14:creationId xmlns:p14="http://schemas.microsoft.com/office/powerpoint/2010/main" val="4054677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Setup Active Directory</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56</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821" y="1177686"/>
            <a:ext cx="4882359" cy="3592800"/>
          </a:xfrm>
          <a:prstGeom prst="rect">
            <a:avLst/>
          </a:prstGeom>
          <a:ln>
            <a:solidFill>
              <a:schemeClr val="tx1"/>
            </a:solidFill>
          </a:ln>
        </p:spPr>
      </p:pic>
    </p:spTree>
    <p:extLst>
      <p:ext uri="{BB962C8B-B14F-4D97-AF65-F5344CB8AC3E}">
        <p14:creationId xmlns:p14="http://schemas.microsoft.com/office/powerpoint/2010/main" val="30217728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Setup Active Directory</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57</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028" y="1182602"/>
            <a:ext cx="6153945" cy="3592800"/>
          </a:xfrm>
          <a:prstGeom prst="rect">
            <a:avLst/>
          </a:prstGeom>
        </p:spPr>
      </p:pic>
    </p:spTree>
    <p:extLst>
      <p:ext uri="{BB962C8B-B14F-4D97-AF65-F5344CB8AC3E}">
        <p14:creationId xmlns:p14="http://schemas.microsoft.com/office/powerpoint/2010/main" val="1571363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Integrate Client Machine</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58</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3" name="Picture 2"/>
          <p:cNvPicPr>
            <a:picLocks noChangeAspect="1"/>
          </p:cNvPicPr>
          <p:nvPr/>
        </p:nvPicPr>
        <p:blipFill>
          <a:blip r:embed="rId3"/>
          <a:stretch>
            <a:fillRect/>
          </a:stretch>
        </p:blipFill>
        <p:spPr>
          <a:xfrm>
            <a:off x="2941774" y="1174918"/>
            <a:ext cx="3260452" cy="3592800"/>
          </a:xfrm>
          <a:prstGeom prst="rect">
            <a:avLst/>
          </a:prstGeom>
          <a:ln>
            <a:solidFill>
              <a:schemeClr val="tx1"/>
            </a:solidFill>
          </a:ln>
        </p:spPr>
      </p:pic>
    </p:spTree>
    <p:extLst>
      <p:ext uri="{BB962C8B-B14F-4D97-AF65-F5344CB8AC3E}">
        <p14:creationId xmlns:p14="http://schemas.microsoft.com/office/powerpoint/2010/main" val="25420881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Integrate Client Machine</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59</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448" y="1167234"/>
            <a:ext cx="7743105" cy="3592800"/>
          </a:xfrm>
          <a:prstGeom prst="rect">
            <a:avLst/>
          </a:prstGeom>
          <a:ln>
            <a:solidFill>
              <a:schemeClr val="tx1"/>
            </a:solidFill>
          </a:ln>
        </p:spPr>
      </p:pic>
    </p:spTree>
    <p:extLst>
      <p:ext uri="{BB962C8B-B14F-4D97-AF65-F5344CB8AC3E}">
        <p14:creationId xmlns:p14="http://schemas.microsoft.com/office/powerpoint/2010/main" val="33210435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a:t>What is </a:t>
            </a:r>
            <a:r>
              <a:rPr lang="en-US" dirty="0" smtClean="0"/>
              <a:t>Forest?</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6</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sp>
        <p:nvSpPr>
          <p:cNvPr id="2" name="Isosceles Triangle 1"/>
          <p:cNvSpPr/>
          <p:nvPr/>
        </p:nvSpPr>
        <p:spPr>
          <a:xfrm>
            <a:off x="1536806" y="1390811"/>
            <a:ext cx="1360074" cy="109113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p:cNvSpPr/>
          <p:nvPr/>
        </p:nvSpPr>
        <p:spPr>
          <a:xfrm>
            <a:off x="2426873" y="3039677"/>
            <a:ext cx="1360074" cy="109113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Isosceles Triangle 7"/>
          <p:cNvSpPr/>
          <p:nvPr/>
        </p:nvSpPr>
        <p:spPr>
          <a:xfrm>
            <a:off x="631341" y="3039677"/>
            <a:ext cx="1360074" cy="109113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p:cNvSpPr/>
          <p:nvPr/>
        </p:nvSpPr>
        <p:spPr>
          <a:xfrm>
            <a:off x="6130578" y="1390810"/>
            <a:ext cx="1360074" cy="109113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Isosceles Triangle 9"/>
          <p:cNvSpPr/>
          <p:nvPr/>
        </p:nvSpPr>
        <p:spPr>
          <a:xfrm>
            <a:off x="7051381" y="3039678"/>
            <a:ext cx="1360074" cy="109113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Isosceles Triangle 10"/>
          <p:cNvSpPr/>
          <p:nvPr/>
        </p:nvSpPr>
        <p:spPr>
          <a:xfrm>
            <a:off x="5225113" y="3039678"/>
            <a:ext cx="1360074" cy="109113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lowchart: Connector 2"/>
          <p:cNvSpPr/>
          <p:nvPr/>
        </p:nvSpPr>
        <p:spPr>
          <a:xfrm>
            <a:off x="1853743" y="2043948"/>
            <a:ext cx="275344" cy="276625"/>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lowchart: Connector 12"/>
          <p:cNvSpPr/>
          <p:nvPr/>
        </p:nvSpPr>
        <p:spPr>
          <a:xfrm>
            <a:off x="2255262" y="2043948"/>
            <a:ext cx="275344" cy="276625"/>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lowchart: Connector 13"/>
          <p:cNvSpPr/>
          <p:nvPr/>
        </p:nvSpPr>
        <p:spPr>
          <a:xfrm>
            <a:off x="1173706" y="3308618"/>
            <a:ext cx="275344" cy="276625"/>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Connector 14"/>
          <p:cNvSpPr/>
          <p:nvPr/>
        </p:nvSpPr>
        <p:spPr>
          <a:xfrm>
            <a:off x="898362" y="3719714"/>
            <a:ext cx="275344" cy="276625"/>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Connector 15"/>
          <p:cNvSpPr/>
          <p:nvPr/>
        </p:nvSpPr>
        <p:spPr>
          <a:xfrm>
            <a:off x="1344704" y="3719714"/>
            <a:ext cx="275344" cy="276625"/>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lowchart: Connector 16"/>
          <p:cNvSpPr/>
          <p:nvPr/>
        </p:nvSpPr>
        <p:spPr>
          <a:xfrm>
            <a:off x="2973079" y="3608294"/>
            <a:ext cx="275344" cy="276625"/>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lowchart: Connector 17"/>
          <p:cNvSpPr/>
          <p:nvPr/>
        </p:nvSpPr>
        <p:spPr>
          <a:xfrm>
            <a:off x="6672943" y="1905635"/>
            <a:ext cx="275344" cy="276625"/>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Flowchart: Connector 18"/>
          <p:cNvSpPr/>
          <p:nvPr/>
        </p:nvSpPr>
        <p:spPr>
          <a:xfrm>
            <a:off x="5790530" y="3623657"/>
            <a:ext cx="275344" cy="276625"/>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lowchart: Connector 19"/>
          <p:cNvSpPr/>
          <p:nvPr/>
        </p:nvSpPr>
        <p:spPr>
          <a:xfrm>
            <a:off x="7352980" y="3754289"/>
            <a:ext cx="275344" cy="276625"/>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lowchart: Connector 20"/>
          <p:cNvSpPr/>
          <p:nvPr/>
        </p:nvSpPr>
        <p:spPr>
          <a:xfrm>
            <a:off x="7864928" y="3746606"/>
            <a:ext cx="275344" cy="276625"/>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Arrow Connector 11"/>
          <p:cNvCxnSpPr>
            <a:stCxn id="2" idx="5"/>
            <a:endCxn id="9" idx="1"/>
          </p:cNvCxnSpPr>
          <p:nvPr/>
        </p:nvCxnSpPr>
        <p:spPr>
          <a:xfrm flipV="1">
            <a:off x="2556862" y="1936377"/>
            <a:ext cx="3913735" cy="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99785" y="1083449"/>
            <a:ext cx="8759798" cy="3798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Arrow Connector 24"/>
          <p:cNvCxnSpPr>
            <a:stCxn id="2" idx="2"/>
            <a:endCxn id="8" idx="0"/>
          </p:cNvCxnSpPr>
          <p:nvPr/>
        </p:nvCxnSpPr>
        <p:spPr>
          <a:xfrm flipH="1">
            <a:off x="1311378" y="2481944"/>
            <a:ext cx="225428" cy="5577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903922" y="2481943"/>
            <a:ext cx="197865" cy="5577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5905150" y="2475859"/>
            <a:ext cx="225428" cy="5577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10" idx="0"/>
          </p:cNvCxnSpPr>
          <p:nvPr/>
        </p:nvCxnSpPr>
        <p:spPr>
          <a:xfrm>
            <a:off x="7490652" y="2475859"/>
            <a:ext cx="240766" cy="5638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805866" y="2470290"/>
            <a:ext cx="859531" cy="261610"/>
          </a:xfrm>
          <a:prstGeom prst="rect">
            <a:avLst/>
          </a:prstGeom>
          <a:noFill/>
        </p:spPr>
        <p:txBody>
          <a:bodyPr wrap="none" lIns="91440" tIns="45720" rIns="91440" bIns="45720">
            <a:spAutoFit/>
          </a:bodyPr>
          <a:lstStyle/>
          <a:p>
            <a:pPr algn="ctr"/>
            <a:r>
              <a:rPr lang="en-US" sz="1100" dirty="0" err="1">
                <a:ln w="0"/>
                <a:solidFill>
                  <a:schemeClr val="tx1"/>
                </a:solidFill>
              </a:rPr>
              <a:t>rtlabs.local</a:t>
            </a:r>
            <a:endParaRPr lang="en-US" sz="1100" dirty="0">
              <a:ln w="0"/>
              <a:solidFill>
                <a:schemeClr val="tx1"/>
              </a:solidFill>
            </a:endParaRPr>
          </a:p>
        </p:txBody>
      </p:sp>
      <p:sp>
        <p:nvSpPr>
          <p:cNvPr id="37" name="Rectangle 36"/>
          <p:cNvSpPr/>
          <p:nvPr/>
        </p:nvSpPr>
        <p:spPr>
          <a:xfrm>
            <a:off x="663915" y="4128650"/>
            <a:ext cx="1228221" cy="261610"/>
          </a:xfrm>
          <a:prstGeom prst="rect">
            <a:avLst/>
          </a:prstGeom>
          <a:noFill/>
        </p:spPr>
        <p:txBody>
          <a:bodyPr wrap="none" lIns="91440" tIns="45720" rIns="91440" bIns="45720">
            <a:spAutoFit/>
          </a:bodyPr>
          <a:lstStyle/>
          <a:p>
            <a:pPr algn="ctr"/>
            <a:r>
              <a:rPr lang="en-US" sz="1100" dirty="0" err="1">
                <a:ln w="0"/>
                <a:solidFill>
                  <a:schemeClr val="tx1"/>
                </a:solidFill>
              </a:rPr>
              <a:t>sales.rtlabs.local</a:t>
            </a:r>
            <a:endParaRPr lang="en-US" sz="1100" dirty="0">
              <a:ln w="0"/>
              <a:solidFill>
                <a:schemeClr val="tx1"/>
              </a:solidFill>
            </a:endParaRPr>
          </a:p>
        </p:txBody>
      </p:sp>
      <p:sp>
        <p:nvSpPr>
          <p:cNvPr id="38" name="Rectangle 37"/>
          <p:cNvSpPr/>
          <p:nvPr/>
        </p:nvSpPr>
        <p:spPr>
          <a:xfrm>
            <a:off x="2398748" y="4128650"/>
            <a:ext cx="1462260" cy="261610"/>
          </a:xfrm>
          <a:prstGeom prst="rect">
            <a:avLst/>
          </a:prstGeom>
          <a:noFill/>
        </p:spPr>
        <p:txBody>
          <a:bodyPr wrap="none" lIns="91440" tIns="45720" rIns="91440" bIns="45720">
            <a:spAutoFit/>
          </a:bodyPr>
          <a:lstStyle/>
          <a:p>
            <a:pPr algn="ctr"/>
            <a:r>
              <a:rPr lang="en-US" sz="1100" dirty="0" err="1">
                <a:ln w="0"/>
                <a:solidFill>
                  <a:schemeClr val="tx1"/>
                </a:solidFill>
              </a:rPr>
              <a:t>accounts.rtlabs.local</a:t>
            </a:r>
            <a:endParaRPr lang="en-US" sz="1100" dirty="0">
              <a:ln w="0"/>
              <a:solidFill>
                <a:schemeClr val="tx1"/>
              </a:solidFill>
            </a:endParaRPr>
          </a:p>
        </p:txBody>
      </p:sp>
      <p:sp>
        <p:nvSpPr>
          <p:cNvPr id="39" name="Rectangle 38"/>
          <p:cNvSpPr/>
          <p:nvPr/>
        </p:nvSpPr>
        <p:spPr>
          <a:xfrm>
            <a:off x="6372149" y="2466216"/>
            <a:ext cx="938077" cy="261610"/>
          </a:xfrm>
          <a:prstGeom prst="rect">
            <a:avLst/>
          </a:prstGeom>
          <a:noFill/>
        </p:spPr>
        <p:txBody>
          <a:bodyPr wrap="none" lIns="91440" tIns="45720" rIns="91440" bIns="45720">
            <a:spAutoFit/>
          </a:bodyPr>
          <a:lstStyle/>
          <a:p>
            <a:pPr algn="ctr"/>
            <a:r>
              <a:rPr lang="en-US" sz="1100" dirty="0" err="1">
                <a:ln w="0"/>
                <a:solidFill>
                  <a:schemeClr val="tx1"/>
                </a:solidFill>
              </a:rPr>
              <a:t>techno.local</a:t>
            </a:r>
            <a:endParaRPr lang="en-US" sz="1100" dirty="0">
              <a:ln w="0"/>
              <a:solidFill>
                <a:schemeClr val="tx1"/>
              </a:solidFill>
            </a:endParaRPr>
          </a:p>
        </p:txBody>
      </p:sp>
      <p:sp>
        <p:nvSpPr>
          <p:cNvPr id="40" name="Rectangle 39"/>
          <p:cNvSpPr/>
          <p:nvPr/>
        </p:nvSpPr>
        <p:spPr>
          <a:xfrm>
            <a:off x="5326114" y="4128650"/>
            <a:ext cx="1204177" cy="261610"/>
          </a:xfrm>
          <a:prstGeom prst="rect">
            <a:avLst/>
          </a:prstGeom>
          <a:noFill/>
        </p:spPr>
        <p:txBody>
          <a:bodyPr wrap="none" lIns="91440" tIns="45720" rIns="91440" bIns="45720">
            <a:spAutoFit/>
          </a:bodyPr>
          <a:lstStyle/>
          <a:p>
            <a:pPr algn="ctr"/>
            <a:r>
              <a:rPr lang="en-US" sz="1100" dirty="0" err="1">
                <a:ln w="0"/>
                <a:solidFill>
                  <a:schemeClr val="tx1"/>
                </a:solidFill>
              </a:rPr>
              <a:t>dev.techno.local</a:t>
            </a:r>
            <a:endParaRPr lang="en-US" sz="1100" dirty="0">
              <a:ln w="0"/>
              <a:solidFill>
                <a:schemeClr val="tx1"/>
              </a:solidFill>
            </a:endParaRPr>
          </a:p>
        </p:txBody>
      </p:sp>
      <p:sp>
        <p:nvSpPr>
          <p:cNvPr id="41" name="Rectangle 40"/>
          <p:cNvSpPr/>
          <p:nvPr/>
        </p:nvSpPr>
        <p:spPr>
          <a:xfrm>
            <a:off x="7146855" y="4128650"/>
            <a:ext cx="1196161" cy="261610"/>
          </a:xfrm>
          <a:prstGeom prst="rect">
            <a:avLst/>
          </a:prstGeom>
          <a:noFill/>
        </p:spPr>
        <p:txBody>
          <a:bodyPr wrap="none" lIns="91440" tIns="45720" rIns="91440" bIns="45720">
            <a:spAutoFit/>
          </a:bodyPr>
          <a:lstStyle/>
          <a:p>
            <a:pPr algn="ctr"/>
            <a:r>
              <a:rPr lang="en-US" sz="1100" dirty="0" err="1">
                <a:ln w="0"/>
                <a:solidFill>
                  <a:schemeClr val="tx1"/>
                </a:solidFill>
              </a:rPr>
              <a:t>sec.techno.local</a:t>
            </a:r>
            <a:endParaRPr lang="en-US" sz="1100" dirty="0">
              <a:ln w="0"/>
              <a:solidFill>
                <a:schemeClr val="tx1"/>
              </a:solidFill>
            </a:endParaRPr>
          </a:p>
        </p:txBody>
      </p:sp>
      <p:cxnSp>
        <p:nvCxnSpPr>
          <p:cNvPr id="44" name="Curved Connector 43"/>
          <p:cNvCxnSpPr>
            <a:stCxn id="40" idx="2"/>
            <a:endCxn id="41" idx="2"/>
          </p:cNvCxnSpPr>
          <p:nvPr/>
        </p:nvCxnSpPr>
        <p:spPr>
          <a:xfrm rot="16200000" flipH="1">
            <a:off x="6836569" y="3481893"/>
            <a:ext cx="12700" cy="1816733"/>
          </a:xfrm>
          <a:prstGeom prst="curvedConnector3">
            <a:avLst>
              <a:gd name="adj1" fmla="val 180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6310319" y="4630491"/>
            <a:ext cx="1000595" cy="261610"/>
          </a:xfrm>
          <a:prstGeom prst="rect">
            <a:avLst/>
          </a:prstGeom>
          <a:noFill/>
        </p:spPr>
        <p:txBody>
          <a:bodyPr wrap="none" lIns="91440" tIns="45720" rIns="91440" bIns="45720">
            <a:spAutoFit/>
          </a:bodyPr>
          <a:lstStyle/>
          <a:p>
            <a:pPr algn="ctr"/>
            <a:r>
              <a:rPr lang="en-US" sz="1100" dirty="0">
                <a:ln w="0"/>
                <a:solidFill>
                  <a:schemeClr val="tx1"/>
                </a:solidFill>
              </a:rPr>
              <a:t>Domain Tree</a:t>
            </a:r>
          </a:p>
        </p:txBody>
      </p:sp>
      <p:cxnSp>
        <p:nvCxnSpPr>
          <p:cNvPr id="49" name="Curved Connector 48"/>
          <p:cNvCxnSpPr>
            <a:stCxn id="2" idx="0"/>
            <a:endCxn id="9" idx="0"/>
          </p:cNvCxnSpPr>
          <p:nvPr/>
        </p:nvCxnSpPr>
        <p:spPr>
          <a:xfrm rot="5400000" flipH="1" flipV="1">
            <a:off x="4513729" y="-906075"/>
            <a:ext cx="1" cy="4593772"/>
          </a:xfrm>
          <a:prstGeom prst="curvedConnector3">
            <a:avLst>
              <a:gd name="adj1" fmla="val 2286010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3732445" y="1309130"/>
            <a:ext cx="1109599" cy="261610"/>
          </a:xfrm>
          <a:prstGeom prst="rect">
            <a:avLst/>
          </a:prstGeom>
          <a:noFill/>
        </p:spPr>
        <p:txBody>
          <a:bodyPr wrap="none" lIns="91440" tIns="45720" rIns="91440" bIns="45720">
            <a:spAutoFit/>
          </a:bodyPr>
          <a:lstStyle/>
          <a:p>
            <a:pPr algn="ctr"/>
            <a:r>
              <a:rPr lang="en-US" sz="1100" dirty="0" smtClean="0">
                <a:ln w="0"/>
                <a:solidFill>
                  <a:schemeClr val="tx1"/>
                </a:solidFill>
              </a:rPr>
              <a:t>Domain Forest</a:t>
            </a:r>
            <a:endParaRPr lang="en-US" sz="1100" b="0" cap="none" spc="0" dirty="0">
              <a:ln w="0"/>
              <a:solidFill>
                <a:schemeClr val="tx1"/>
              </a:solidFill>
            </a:endParaRPr>
          </a:p>
        </p:txBody>
      </p:sp>
      <p:sp>
        <p:nvSpPr>
          <p:cNvPr id="50" name="Rectangle 49"/>
          <p:cNvSpPr/>
          <p:nvPr/>
        </p:nvSpPr>
        <p:spPr>
          <a:xfrm>
            <a:off x="1904329" y="2112421"/>
            <a:ext cx="159501" cy="138313"/>
          </a:xfrm>
          <a:prstGeom prst="rect">
            <a:avLst/>
          </a:prstGeom>
          <a:solidFill>
            <a:srgbClr val="FF8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53"/>
          <p:cNvSpPr/>
          <p:nvPr/>
        </p:nvSpPr>
        <p:spPr>
          <a:xfrm>
            <a:off x="2137092" y="1819124"/>
            <a:ext cx="159501" cy="138313"/>
          </a:xfrm>
          <a:prstGeom prst="rect">
            <a:avLst/>
          </a:prstGeom>
          <a:solidFill>
            <a:srgbClr val="FF8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ectangle 54"/>
          <p:cNvSpPr/>
          <p:nvPr/>
        </p:nvSpPr>
        <p:spPr>
          <a:xfrm>
            <a:off x="1231627" y="3378854"/>
            <a:ext cx="159501" cy="138313"/>
          </a:xfrm>
          <a:prstGeom prst="rect">
            <a:avLst/>
          </a:prstGeom>
          <a:solidFill>
            <a:srgbClr val="FF8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p:cNvSpPr/>
          <p:nvPr/>
        </p:nvSpPr>
        <p:spPr>
          <a:xfrm>
            <a:off x="3022036" y="3333128"/>
            <a:ext cx="159501" cy="138313"/>
          </a:xfrm>
          <a:prstGeom prst="rect">
            <a:avLst/>
          </a:prstGeom>
          <a:solidFill>
            <a:srgbClr val="FF8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p:cNvSpPr/>
          <p:nvPr/>
        </p:nvSpPr>
        <p:spPr>
          <a:xfrm>
            <a:off x="5847117" y="3692812"/>
            <a:ext cx="159501" cy="138313"/>
          </a:xfrm>
          <a:prstGeom prst="rect">
            <a:avLst/>
          </a:prstGeom>
          <a:solidFill>
            <a:srgbClr val="FF8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57"/>
          <p:cNvSpPr/>
          <p:nvPr/>
        </p:nvSpPr>
        <p:spPr>
          <a:xfrm>
            <a:off x="7651667" y="3460445"/>
            <a:ext cx="159501" cy="138313"/>
          </a:xfrm>
          <a:prstGeom prst="rect">
            <a:avLst/>
          </a:prstGeom>
          <a:solidFill>
            <a:srgbClr val="FF8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58"/>
          <p:cNvSpPr/>
          <p:nvPr/>
        </p:nvSpPr>
        <p:spPr>
          <a:xfrm>
            <a:off x="317839" y="1252497"/>
            <a:ext cx="135519" cy="138313"/>
          </a:xfrm>
          <a:prstGeom prst="rect">
            <a:avLst/>
          </a:prstGeom>
          <a:solidFill>
            <a:srgbClr val="FF8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Flowchart: Connector 59"/>
          <p:cNvSpPr/>
          <p:nvPr/>
        </p:nvSpPr>
        <p:spPr>
          <a:xfrm>
            <a:off x="317239" y="1473619"/>
            <a:ext cx="128435" cy="104805"/>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 name="Isosceles Triangle 60"/>
          <p:cNvSpPr/>
          <p:nvPr/>
        </p:nvSpPr>
        <p:spPr>
          <a:xfrm>
            <a:off x="279991" y="1661233"/>
            <a:ext cx="202930" cy="15789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p:cNvSpPr/>
          <p:nvPr/>
        </p:nvSpPr>
        <p:spPr>
          <a:xfrm>
            <a:off x="475881" y="1192413"/>
            <a:ext cx="766557" cy="261610"/>
          </a:xfrm>
          <a:prstGeom prst="rect">
            <a:avLst/>
          </a:prstGeom>
          <a:noFill/>
        </p:spPr>
        <p:txBody>
          <a:bodyPr wrap="none" lIns="91440" tIns="45720" rIns="91440" bIns="45720">
            <a:spAutoFit/>
          </a:bodyPr>
          <a:lstStyle/>
          <a:p>
            <a:pPr algn="ctr"/>
            <a:r>
              <a:rPr lang="en-US" sz="1100" dirty="0" smtClean="0">
                <a:ln w="0"/>
                <a:solidFill>
                  <a:schemeClr val="tx1"/>
                </a:solidFill>
              </a:rPr>
              <a:t>= Groups</a:t>
            </a:r>
            <a:endParaRPr lang="en-US" sz="1100" dirty="0">
              <a:ln w="0"/>
              <a:solidFill>
                <a:schemeClr val="tx1"/>
              </a:solidFill>
            </a:endParaRPr>
          </a:p>
        </p:txBody>
      </p:sp>
      <p:sp>
        <p:nvSpPr>
          <p:cNvPr id="63" name="Rectangle 62"/>
          <p:cNvSpPr/>
          <p:nvPr/>
        </p:nvSpPr>
        <p:spPr>
          <a:xfrm>
            <a:off x="475237" y="1390433"/>
            <a:ext cx="1505540" cy="261610"/>
          </a:xfrm>
          <a:prstGeom prst="rect">
            <a:avLst/>
          </a:prstGeom>
          <a:noFill/>
        </p:spPr>
        <p:txBody>
          <a:bodyPr wrap="none" lIns="91440" tIns="45720" rIns="91440" bIns="45720">
            <a:spAutoFit/>
          </a:bodyPr>
          <a:lstStyle/>
          <a:p>
            <a:pPr algn="ctr"/>
            <a:r>
              <a:rPr lang="en-US" sz="1100" dirty="0" smtClean="0">
                <a:ln w="0"/>
                <a:solidFill>
                  <a:schemeClr val="tx1"/>
                </a:solidFill>
              </a:rPr>
              <a:t>= Organizational Unit</a:t>
            </a:r>
            <a:endParaRPr lang="en-US" sz="1100" dirty="0">
              <a:ln w="0"/>
              <a:solidFill>
                <a:schemeClr val="tx1"/>
              </a:solidFill>
            </a:endParaRPr>
          </a:p>
        </p:txBody>
      </p:sp>
      <p:sp>
        <p:nvSpPr>
          <p:cNvPr id="64" name="Rectangle 63"/>
          <p:cNvSpPr/>
          <p:nvPr/>
        </p:nvSpPr>
        <p:spPr>
          <a:xfrm>
            <a:off x="477138" y="1610804"/>
            <a:ext cx="792205" cy="261610"/>
          </a:xfrm>
          <a:prstGeom prst="rect">
            <a:avLst/>
          </a:prstGeom>
          <a:noFill/>
        </p:spPr>
        <p:txBody>
          <a:bodyPr wrap="none" lIns="91440" tIns="45720" rIns="91440" bIns="45720">
            <a:spAutoFit/>
          </a:bodyPr>
          <a:lstStyle/>
          <a:p>
            <a:pPr algn="ctr"/>
            <a:r>
              <a:rPr lang="en-US" sz="1100" dirty="0" smtClean="0">
                <a:ln w="0"/>
                <a:solidFill>
                  <a:schemeClr val="tx1"/>
                </a:solidFill>
              </a:rPr>
              <a:t>= Domain</a:t>
            </a:r>
            <a:endParaRPr lang="en-US" sz="1100" dirty="0">
              <a:ln w="0"/>
              <a:solidFill>
                <a:schemeClr val="tx1"/>
              </a:solidFill>
            </a:endParaRPr>
          </a:p>
        </p:txBody>
      </p:sp>
      <p:sp>
        <p:nvSpPr>
          <p:cNvPr id="65" name="Rectangle 64"/>
          <p:cNvSpPr/>
          <p:nvPr/>
        </p:nvSpPr>
        <p:spPr>
          <a:xfrm>
            <a:off x="3625845" y="1997668"/>
            <a:ext cx="1322798" cy="261610"/>
          </a:xfrm>
          <a:prstGeom prst="rect">
            <a:avLst/>
          </a:prstGeom>
          <a:noFill/>
        </p:spPr>
        <p:txBody>
          <a:bodyPr wrap="none" lIns="91440" tIns="45720" rIns="91440" bIns="45720">
            <a:spAutoFit/>
          </a:bodyPr>
          <a:lstStyle/>
          <a:p>
            <a:pPr algn="ctr"/>
            <a:r>
              <a:rPr lang="en-US" sz="1100" dirty="0" smtClean="0">
                <a:ln w="0"/>
                <a:solidFill>
                  <a:schemeClr val="tx1"/>
                </a:solidFill>
              </a:rPr>
              <a:t>Trust Relationship</a:t>
            </a:r>
          </a:p>
        </p:txBody>
      </p:sp>
      <p:sp>
        <p:nvSpPr>
          <p:cNvPr id="51" name="Flowchart: Connector 50"/>
          <p:cNvSpPr/>
          <p:nvPr/>
        </p:nvSpPr>
        <p:spPr>
          <a:xfrm>
            <a:off x="1950240" y="2159209"/>
            <a:ext cx="83053" cy="53104"/>
          </a:xfrm>
          <a:prstGeom prst="flowChartConnector">
            <a:avLst/>
          </a:prstGeom>
          <a:solidFill>
            <a:srgbClr val="00B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Flowchart: Connector 66"/>
          <p:cNvSpPr/>
          <p:nvPr/>
        </p:nvSpPr>
        <p:spPr>
          <a:xfrm>
            <a:off x="2351407" y="2156154"/>
            <a:ext cx="83053" cy="53104"/>
          </a:xfrm>
          <a:prstGeom prst="flowChartConnector">
            <a:avLst/>
          </a:prstGeom>
          <a:solidFill>
            <a:srgbClr val="00B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Flowchart: Connector 67"/>
          <p:cNvSpPr/>
          <p:nvPr/>
        </p:nvSpPr>
        <p:spPr>
          <a:xfrm>
            <a:off x="2172209" y="1861728"/>
            <a:ext cx="83053" cy="53104"/>
          </a:xfrm>
          <a:prstGeom prst="flowChartConnector">
            <a:avLst/>
          </a:prstGeom>
          <a:solidFill>
            <a:srgbClr val="00B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Flowchart: Connector 68"/>
          <p:cNvSpPr/>
          <p:nvPr/>
        </p:nvSpPr>
        <p:spPr>
          <a:xfrm>
            <a:off x="1267414" y="3420721"/>
            <a:ext cx="83053" cy="53104"/>
          </a:xfrm>
          <a:prstGeom prst="flowChartConnector">
            <a:avLst/>
          </a:prstGeom>
          <a:solidFill>
            <a:srgbClr val="00B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Flowchart: Connector 69"/>
          <p:cNvSpPr/>
          <p:nvPr/>
        </p:nvSpPr>
        <p:spPr>
          <a:xfrm>
            <a:off x="994468" y="3836241"/>
            <a:ext cx="83053" cy="53104"/>
          </a:xfrm>
          <a:prstGeom prst="flowChartConnector">
            <a:avLst/>
          </a:prstGeom>
          <a:solidFill>
            <a:srgbClr val="00B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Flowchart: Connector 70"/>
          <p:cNvSpPr/>
          <p:nvPr/>
        </p:nvSpPr>
        <p:spPr>
          <a:xfrm>
            <a:off x="1449345" y="3836241"/>
            <a:ext cx="83053" cy="53104"/>
          </a:xfrm>
          <a:prstGeom prst="flowChartConnector">
            <a:avLst/>
          </a:prstGeom>
          <a:solidFill>
            <a:srgbClr val="00B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Flowchart: Connector 71"/>
          <p:cNvSpPr/>
          <p:nvPr/>
        </p:nvSpPr>
        <p:spPr>
          <a:xfrm>
            <a:off x="3064595" y="3372827"/>
            <a:ext cx="83053" cy="53104"/>
          </a:xfrm>
          <a:prstGeom prst="flowChartConnector">
            <a:avLst/>
          </a:prstGeom>
          <a:solidFill>
            <a:srgbClr val="00B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Flowchart: Connector 72"/>
          <p:cNvSpPr/>
          <p:nvPr/>
        </p:nvSpPr>
        <p:spPr>
          <a:xfrm>
            <a:off x="3073781" y="3727732"/>
            <a:ext cx="83053" cy="53104"/>
          </a:xfrm>
          <a:prstGeom prst="flowChartConnector">
            <a:avLst/>
          </a:prstGeom>
          <a:solidFill>
            <a:srgbClr val="00B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Flowchart: Connector 73"/>
          <p:cNvSpPr/>
          <p:nvPr/>
        </p:nvSpPr>
        <p:spPr>
          <a:xfrm>
            <a:off x="6769088" y="2017395"/>
            <a:ext cx="83053" cy="53104"/>
          </a:xfrm>
          <a:prstGeom prst="flowChartConnector">
            <a:avLst/>
          </a:prstGeom>
          <a:solidFill>
            <a:srgbClr val="00B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Flowchart: Connector 74"/>
          <p:cNvSpPr/>
          <p:nvPr/>
        </p:nvSpPr>
        <p:spPr>
          <a:xfrm>
            <a:off x="5893223" y="3738922"/>
            <a:ext cx="83053" cy="53104"/>
          </a:xfrm>
          <a:prstGeom prst="flowChartConnector">
            <a:avLst/>
          </a:prstGeom>
          <a:solidFill>
            <a:srgbClr val="00B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Flowchart: Connector 75"/>
          <p:cNvSpPr/>
          <p:nvPr/>
        </p:nvSpPr>
        <p:spPr>
          <a:xfrm>
            <a:off x="7695724" y="3504508"/>
            <a:ext cx="83053" cy="53104"/>
          </a:xfrm>
          <a:prstGeom prst="flowChartConnector">
            <a:avLst/>
          </a:prstGeom>
          <a:solidFill>
            <a:srgbClr val="00B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Flowchart: Connector 76"/>
          <p:cNvSpPr/>
          <p:nvPr/>
        </p:nvSpPr>
        <p:spPr>
          <a:xfrm>
            <a:off x="7449125" y="3869351"/>
            <a:ext cx="83053" cy="53104"/>
          </a:xfrm>
          <a:prstGeom prst="flowChartConnector">
            <a:avLst/>
          </a:prstGeom>
          <a:solidFill>
            <a:srgbClr val="00B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Flowchart: Connector 77"/>
          <p:cNvSpPr/>
          <p:nvPr/>
        </p:nvSpPr>
        <p:spPr>
          <a:xfrm>
            <a:off x="7962938" y="3861318"/>
            <a:ext cx="83053" cy="53104"/>
          </a:xfrm>
          <a:prstGeom prst="flowChartConnector">
            <a:avLst/>
          </a:prstGeom>
          <a:solidFill>
            <a:srgbClr val="00B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Flowchart: Connector 78"/>
          <p:cNvSpPr/>
          <p:nvPr/>
        </p:nvSpPr>
        <p:spPr>
          <a:xfrm>
            <a:off x="316877" y="1922807"/>
            <a:ext cx="135308" cy="124640"/>
          </a:xfrm>
          <a:prstGeom prst="flowChartConnector">
            <a:avLst/>
          </a:prstGeom>
          <a:solidFill>
            <a:srgbClr val="00B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ectangle 79"/>
          <p:cNvSpPr/>
          <p:nvPr/>
        </p:nvSpPr>
        <p:spPr>
          <a:xfrm>
            <a:off x="477032" y="1848107"/>
            <a:ext cx="1250663" cy="261610"/>
          </a:xfrm>
          <a:prstGeom prst="rect">
            <a:avLst/>
          </a:prstGeom>
          <a:noFill/>
        </p:spPr>
        <p:txBody>
          <a:bodyPr wrap="none" lIns="91440" tIns="45720" rIns="91440" bIns="45720">
            <a:spAutoFit/>
          </a:bodyPr>
          <a:lstStyle/>
          <a:p>
            <a:pPr algn="ctr"/>
            <a:r>
              <a:rPr lang="en-US" sz="1100" dirty="0" smtClean="0">
                <a:ln w="0"/>
                <a:solidFill>
                  <a:schemeClr val="tx1"/>
                </a:solidFill>
              </a:rPr>
              <a:t>= Users / Groups</a:t>
            </a:r>
            <a:endParaRPr lang="en-US" sz="1100" dirty="0">
              <a:ln w="0"/>
              <a:solidFill>
                <a:schemeClr val="tx1"/>
              </a:solidFill>
            </a:endParaRPr>
          </a:p>
        </p:txBody>
      </p:sp>
    </p:spTree>
    <p:extLst>
      <p:ext uri="{BB962C8B-B14F-4D97-AF65-F5344CB8AC3E}">
        <p14:creationId xmlns:p14="http://schemas.microsoft.com/office/powerpoint/2010/main" val="35023096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Integrate Client Machine</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60</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00" y="1245549"/>
            <a:ext cx="8892000" cy="3420803"/>
          </a:xfrm>
          <a:prstGeom prst="rect">
            <a:avLst/>
          </a:prstGeom>
          <a:ln>
            <a:solidFill>
              <a:schemeClr val="tx1"/>
            </a:solidFill>
          </a:ln>
        </p:spPr>
      </p:pic>
    </p:spTree>
    <p:extLst>
      <p:ext uri="{BB962C8B-B14F-4D97-AF65-F5344CB8AC3E}">
        <p14:creationId xmlns:p14="http://schemas.microsoft.com/office/powerpoint/2010/main" val="6009411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Integrate Client Machine</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61</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17" y="1142800"/>
            <a:ext cx="4344006" cy="2857899"/>
          </a:xfrm>
          <a:prstGeom prst="rect">
            <a:avLst/>
          </a:prstGeom>
          <a:ln>
            <a:solidFill>
              <a:schemeClr val="tx1"/>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8242" y="1847749"/>
            <a:ext cx="2667372" cy="1448002"/>
          </a:xfrm>
          <a:prstGeom prst="rect">
            <a:avLst/>
          </a:prstGeom>
          <a:ln>
            <a:solidFill>
              <a:schemeClr val="tx1"/>
            </a:solidFill>
          </a:ln>
        </p:spPr>
      </p:pic>
    </p:spTree>
    <p:extLst>
      <p:ext uri="{BB962C8B-B14F-4D97-AF65-F5344CB8AC3E}">
        <p14:creationId xmlns:p14="http://schemas.microsoft.com/office/powerpoint/2010/main" val="18699760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Integrate Client Machine</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62</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658" y="1203509"/>
            <a:ext cx="7020685" cy="3592800"/>
          </a:xfrm>
          <a:prstGeom prst="rect">
            <a:avLst/>
          </a:prstGeom>
          <a:ln>
            <a:solidFill>
              <a:schemeClr val="tx1"/>
            </a:solidFill>
          </a:ln>
        </p:spPr>
      </p:pic>
    </p:spTree>
    <p:extLst>
      <p:ext uri="{BB962C8B-B14F-4D97-AF65-F5344CB8AC3E}">
        <p14:creationId xmlns:p14="http://schemas.microsoft.com/office/powerpoint/2010/main" val="10273802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US" dirty="0" smtClean="0"/>
              <a:t>Integrate Client Machine</a:t>
            </a:r>
            <a:endParaRPr lang="en-US" dirty="0"/>
          </a:p>
        </p:txBody>
      </p:sp>
      <p:sp>
        <p:nvSpPr>
          <p:cNvPr id="191" name="Shape 191"/>
          <p:cNvSpPr txBox="1">
            <a:spLocks noGrp="1"/>
          </p:cNvSpPr>
          <p:nvPr>
            <p:ph type="sldNum" idx="12"/>
          </p:nvPr>
        </p:nvSpPr>
        <p:spPr/>
        <p:txBody>
          <a:bodyPr/>
          <a:lstStyle/>
          <a:p>
            <a:pPr lvl="0"/>
            <a:fld id="{00000000-1234-1234-1234-123412341234}" type="slidenum">
              <a:rPr lang="en" smtClean="0"/>
              <a:pPr lvl="0"/>
              <a:t>63</a:t>
            </a:fld>
            <a:endParaRPr lang="en"/>
          </a:p>
        </p:txBody>
      </p:sp>
      <p:sp>
        <p:nvSpPr>
          <p:cNvPr id="5" name="TextBox 4"/>
          <p:cNvSpPr txBox="1"/>
          <p:nvPr/>
        </p:nvSpPr>
        <p:spPr>
          <a:xfrm>
            <a:off x="1019386" y="4881769"/>
            <a:ext cx="184731" cy="307777"/>
          </a:xfrm>
          <a:prstGeom prst="rect">
            <a:avLst/>
          </a:prstGeom>
          <a:noFill/>
        </p:spPr>
        <p:txBody>
          <a:bodyPr wrap="none" rtlCol="0">
            <a:spAutoFit/>
          </a:bodyPr>
          <a:lstStyle/>
          <a:p>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298" y="1182602"/>
            <a:ext cx="5265405" cy="3592800"/>
          </a:xfrm>
          <a:prstGeom prst="rect">
            <a:avLst/>
          </a:prstGeom>
        </p:spPr>
      </p:pic>
    </p:spTree>
    <p:extLst>
      <p:ext uri="{BB962C8B-B14F-4D97-AF65-F5344CB8AC3E}">
        <p14:creationId xmlns:p14="http://schemas.microsoft.com/office/powerpoint/2010/main" val="10311756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Credits</a:t>
            </a:r>
            <a:endParaRPr/>
          </a:p>
        </p:txBody>
      </p:sp>
      <p:sp>
        <p:nvSpPr>
          <p:cNvPr id="312" name="Shape 312"/>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p>
            <a:pPr marL="0" lvl="0" indent="0">
              <a:buNone/>
            </a:pPr>
            <a:r>
              <a:rPr lang="en-IN" sz="2400" dirty="0" smtClean="0"/>
              <a:t>Thanks to </a:t>
            </a:r>
            <a:r>
              <a:rPr lang="en-IN" sz="2400" dirty="0" smtClean="0">
                <a:hlinkClick r:id="rId3"/>
              </a:rPr>
              <a:t>@</a:t>
            </a:r>
            <a:r>
              <a:rPr lang="en" sz="2400" dirty="0" smtClean="0">
                <a:hlinkClick r:id="rId3"/>
              </a:rPr>
              <a:t>NullMumbai</a:t>
            </a:r>
            <a:r>
              <a:rPr lang="en" sz="2400" dirty="0" smtClean="0"/>
              <a:t> for granting me the privilege to present.</a:t>
            </a:r>
            <a:endParaRPr sz="2400" dirty="0"/>
          </a:p>
        </p:txBody>
      </p:sp>
      <p:sp>
        <p:nvSpPr>
          <p:cNvPr id="313" name="Shape 313"/>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64</a:t>
            </a:fld>
            <a:endParaRPr/>
          </a:p>
        </p:txBody>
      </p:sp>
    </p:spTree>
    <p:extLst>
      <p:ext uri="{BB962C8B-B14F-4D97-AF65-F5344CB8AC3E}">
        <p14:creationId xmlns:p14="http://schemas.microsoft.com/office/powerpoint/2010/main" val="12182307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t>Reference</a:t>
            </a:r>
            <a:endParaRPr dirty="0"/>
          </a:p>
        </p:txBody>
      </p:sp>
      <p:sp>
        <p:nvSpPr>
          <p:cNvPr id="140" name="Shape 140"/>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rmAutofit/>
          </a:bodyPr>
          <a:lstStyle/>
          <a:p>
            <a:r>
              <a:rPr lang="en-IN" sz="1400" dirty="0">
                <a:hlinkClick r:id="rId3"/>
              </a:rPr>
              <a:t>https://docs.microsoft.com/en-us/previous-versions/windows/it-pro/windows-server-2003/cc780036(v=ws.10</a:t>
            </a:r>
            <a:r>
              <a:rPr lang="en-IN" sz="1400" dirty="0" smtClean="0">
                <a:hlinkClick r:id="rId3"/>
              </a:rPr>
              <a:t>)</a:t>
            </a:r>
            <a:endParaRPr lang="en-IN" sz="1400" dirty="0"/>
          </a:p>
          <a:p>
            <a:r>
              <a:rPr lang="en-IN" sz="1400" dirty="0">
                <a:hlinkClick r:id="rId4"/>
              </a:rPr>
              <a:t>https://docs.microsoft.com/en-us/previous-versions/windows/it-pro/windows-server-2003/cc773178(v=ws.10)</a:t>
            </a:r>
            <a:endParaRPr lang="en-IN" sz="1400" dirty="0" smtClean="0"/>
          </a:p>
          <a:p>
            <a:r>
              <a:rPr lang="en-IN" sz="1400" dirty="0">
                <a:hlinkClick r:id="rId5"/>
              </a:rPr>
              <a:t>https://activedirectorypro.com/glossary/</a:t>
            </a:r>
            <a:endParaRPr lang="en-IN" sz="1400" dirty="0" smtClean="0">
              <a:hlinkClick r:id="rId6"/>
            </a:endParaRPr>
          </a:p>
          <a:p>
            <a:r>
              <a:rPr lang="en-IN" sz="1400" dirty="0" smtClean="0">
                <a:hlinkClick r:id="rId6"/>
              </a:rPr>
              <a:t>https</a:t>
            </a:r>
            <a:r>
              <a:rPr lang="en-IN" sz="1400" dirty="0">
                <a:hlinkClick r:id="rId6"/>
              </a:rPr>
              <a:t>://adsecurity.org</a:t>
            </a:r>
            <a:r>
              <a:rPr lang="en-IN" sz="1400" dirty="0" smtClean="0">
                <a:hlinkClick r:id="rId6"/>
              </a:rPr>
              <a:t>/</a:t>
            </a:r>
            <a:endParaRPr lang="en-IN" sz="1400" dirty="0" smtClean="0"/>
          </a:p>
          <a:p>
            <a:endParaRPr lang="en-IN" sz="1800" dirty="0"/>
          </a:p>
        </p:txBody>
      </p:sp>
      <p:sp>
        <p:nvSpPr>
          <p:cNvPr id="141" name="Shape 141"/>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65</a:t>
            </a:fld>
            <a:endParaRPr dirty="0"/>
          </a:p>
        </p:txBody>
      </p:sp>
    </p:spTree>
    <p:extLst>
      <p:ext uri="{BB962C8B-B14F-4D97-AF65-F5344CB8AC3E}">
        <p14:creationId xmlns:p14="http://schemas.microsoft.com/office/powerpoint/2010/main" val="424826751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66</a:t>
            </a:fld>
            <a:endParaRPr dirty="0"/>
          </a:p>
        </p:txBody>
      </p:sp>
      <p:sp>
        <p:nvSpPr>
          <p:cNvPr id="305" name="Shape 305"/>
          <p:cNvSpPr txBox="1">
            <a:spLocks noGrp="1"/>
          </p:cNvSpPr>
          <p:nvPr>
            <p:ph type="ctrTitle" idx="4294967295"/>
          </p:nvPr>
        </p:nvSpPr>
        <p:spPr>
          <a:xfrm>
            <a:off x="1033300" y="1583350"/>
            <a:ext cx="6672600" cy="115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6000" dirty="0">
                <a:solidFill>
                  <a:srgbClr val="FF8700"/>
                </a:solidFill>
              </a:rPr>
              <a:t>THANKS!</a:t>
            </a:r>
            <a:endParaRPr sz="6000" dirty="0">
              <a:solidFill>
                <a:srgbClr val="FF8700"/>
              </a:solidFill>
            </a:endParaRPr>
          </a:p>
        </p:txBody>
      </p:sp>
      <p:sp>
        <p:nvSpPr>
          <p:cNvPr id="306" name="Shape 306"/>
          <p:cNvSpPr txBox="1">
            <a:spLocks noGrp="1"/>
          </p:cNvSpPr>
          <p:nvPr>
            <p:ph type="subTitle" idx="4294967295"/>
          </p:nvPr>
        </p:nvSpPr>
        <p:spPr>
          <a:xfrm>
            <a:off x="1033299" y="2630575"/>
            <a:ext cx="7926283" cy="11598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2400" b="1" dirty="0">
                <a:solidFill>
                  <a:srgbClr val="FFFFFF"/>
                </a:solidFill>
              </a:rPr>
              <a:t>Any questions?</a:t>
            </a:r>
            <a:endParaRPr sz="2400" b="1" dirty="0">
              <a:solidFill>
                <a:srgbClr val="FFFFFF"/>
              </a:solidFill>
            </a:endParaRPr>
          </a:p>
          <a:p>
            <a:pPr marL="0" lvl="0" indent="0" rtl="0">
              <a:spcBef>
                <a:spcPts val="600"/>
              </a:spcBef>
              <a:spcAft>
                <a:spcPts val="0"/>
              </a:spcAft>
              <a:buClr>
                <a:schemeClr val="dk1"/>
              </a:buClr>
              <a:buSzPts val="1100"/>
              <a:buFont typeface="Arial"/>
              <a:buNone/>
            </a:pPr>
            <a:r>
              <a:rPr lang="en" sz="2400" dirty="0">
                <a:solidFill>
                  <a:srgbClr val="FFFFFF"/>
                </a:solidFill>
              </a:rPr>
              <a:t>You can find </a:t>
            </a:r>
            <a:r>
              <a:rPr lang="en" sz="2400" dirty="0" smtClean="0">
                <a:solidFill>
                  <a:srgbClr val="FFFFFF"/>
                </a:solidFill>
              </a:rPr>
              <a:t>me at @chiragsavla94</a:t>
            </a:r>
            <a:endParaRPr sz="2400" b="1" dirty="0">
              <a:solidFill>
                <a:srgbClr val="FFFFFF"/>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Directory Components</a:t>
            </a:r>
            <a:endParaRPr lang="en-IN" dirty="0"/>
          </a:p>
        </p:txBody>
      </p:sp>
      <p:sp>
        <p:nvSpPr>
          <p:cNvPr id="3" name="Text Placeholder 2"/>
          <p:cNvSpPr>
            <a:spLocks noGrp="1"/>
          </p:cNvSpPr>
          <p:nvPr>
            <p:ph type="body" idx="1"/>
          </p:nvPr>
        </p:nvSpPr>
        <p:spPr/>
        <p:txBody>
          <a:bodyPr>
            <a:noAutofit/>
          </a:bodyPr>
          <a:lstStyle/>
          <a:p>
            <a:r>
              <a:rPr lang="en-US" sz="1400" dirty="0"/>
              <a:t>Forest</a:t>
            </a:r>
          </a:p>
          <a:p>
            <a:r>
              <a:rPr lang="en-US" sz="1400" dirty="0"/>
              <a:t>Domain Trees</a:t>
            </a:r>
          </a:p>
          <a:p>
            <a:r>
              <a:rPr lang="en-US" sz="1400" dirty="0" smtClean="0"/>
              <a:t>Domains</a:t>
            </a:r>
          </a:p>
          <a:p>
            <a:r>
              <a:rPr lang="en-US" sz="1400" dirty="0" smtClean="0"/>
              <a:t>Schema</a:t>
            </a:r>
            <a:endParaRPr lang="en-US" sz="1400" dirty="0"/>
          </a:p>
          <a:p>
            <a:r>
              <a:rPr lang="en-US" sz="1400" dirty="0" smtClean="0"/>
              <a:t>Objects</a:t>
            </a:r>
          </a:p>
          <a:p>
            <a:pPr lvl="1">
              <a:lnSpc>
                <a:spcPct val="120000"/>
              </a:lnSpc>
            </a:pPr>
            <a:r>
              <a:rPr lang="en-US" sz="1200" dirty="0" smtClean="0"/>
              <a:t>Organizational Units (OUs)</a:t>
            </a:r>
          </a:p>
          <a:p>
            <a:pPr lvl="1">
              <a:lnSpc>
                <a:spcPct val="120000"/>
              </a:lnSpc>
            </a:pPr>
            <a:r>
              <a:rPr lang="en-US" sz="1200" dirty="0" smtClean="0"/>
              <a:t>Groups</a:t>
            </a:r>
          </a:p>
          <a:p>
            <a:pPr lvl="1">
              <a:lnSpc>
                <a:spcPct val="120000"/>
              </a:lnSpc>
            </a:pPr>
            <a:r>
              <a:rPr lang="en-US" sz="1200" dirty="0" smtClean="0"/>
              <a:t>Users</a:t>
            </a:r>
          </a:p>
          <a:p>
            <a:pPr lvl="1">
              <a:lnSpc>
                <a:spcPct val="120000"/>
              </a:lnSpc>
            </a:pPr>
            <a:r>
              <a:rPr lang="en-US" sz="1200" dirty="0"/>
              <a:t>Computer </a:t>
            </a:r>
          </a:p>
          <a:p>
            <a:r>
              <a:rPr lang="en-US" sz="1400" dirty="0"/>
              <a:t>Sites</a:t>
            </a:r>
          </a:p>
          <a:p>
            <a:r>
              <a:rPr lang="en-US" sz="1400" dirty="0"/>
              <a:t>Global Catalog </a:t>
            </a:r>
            <a:r>
              <a:rPr lang="en-IN" sz="1400" dirty="0"/>
              <a:t>(GC)</a:t>
            </a:r>
            <a:endParaRPr lang="en-US" sz="1400" dirty="0"/>
          </a:p>
          <a:p>
            <a:r>
              <a:rPr lang="en-US" sz="1400" dirty="0" smtClean="0"/>
              <a:t>Group Policy</a:t>
            </a:r>
          </a:p>
          <a:p>
            <a:r>
              <a:rPr lang="en-US" sz="1400" dirty="0" smtClean="0"/>
              <a:t>Domain Trust</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7</a:t>
            </a:fld>
            <a:endParaRPr lang="en" dirty="0"/>
          </a:p>
        </p:txBody>
      </p:sp>
    </p:spTree>
    <p:extLst>
      <p:ext uri="{BB962C8B-B14F-4D97-AF65-F5344CB8AC3E}">
        <p14:creationId xmlns:p14="http://schemas.microsoft.com/office/powerpoint/2010/main" val="1652434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Forest</a:t>
            </a:r>
            <a:endParaRPr lang="en-IN" dirty="0"/>
          </a:p>
        </p:txBody>
      </p:sp>
      <p:sp>
        <p:nvSpPr>
          <p:cNvPr id="3" name="Text Placeholder 2"/>
          <p:cNvSpPr>
            <a:spLocks noGrp="1"/>
          </p:cNvSpPr>
          <p:nvPr>
            <p:ph type="body" idx="1"/>
          </p:nvPr>
        </p:nvSpPr>
        <p:spPr/>
        <p:txBody>
          <a:bodyPr/>
          <a:lstStyle/>
          <a:p>
            <a:r>
              <a:rPr lang="en-US" sz="2400" dirty="0"/>
              <a:t>An Active Directory forest (AD forest) is the top most logical container in an Active Directory configuration that contains domains, users, computers, and group policies.</a:t>
            </a:r>
            <a:endParaRPr lang="en-IN" sz="24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40655776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Tree</a:t>
            </a:r>
            <a:endParaRPr lang="en-IN" dirty="0"/>
          </a:p>
        </p:txBody>
      </p:sp>
      <p:sp>
        <p:nvSpPr>
          <p:cNvPr id="3" name="Text Placeholder 2"/>
          <p:cNvSpPr>
            <a:spLocks noGrp="1"/>
          </p:cNvSpPr>
          <p:nvPr>
            <p:ph type="body" idx="1"/>
          </p:nvPr>
        </p:nvSpPr>
        <p:spPr/>
        <p:txBody>
          <a:bodyPr/>
          <a:lstStyle/>
          <a:p>
            <a:r>
              <a:rPr lang="en-US" sz="2400" dirty="0"/>
              <a:t>When you add a child domain to a parent domain you create what is called a domain tree. A domain tree is just a series of domains connected together in a hierarchical fashion all using the same DNS namespace.</a:t>
            </a:r>
            <a:endParaRPr lang="en-IN" sz="24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9</a:t>
            </a:fld>
            <a:endParaRPr lang="en" dirty="0"/>
          </a:p>
        </p:txBody>
      </p:sp>
    </p:spTree>
    <p:extLst>
      <p:ext uri="{BB962C8B-B14F-4D97-AF65-F5344CB8AC3E}">
        <p14:creationId xmlns:p14="http://schemas.microsoft.com/office/powerpoint/2010/main" val="798265343"/>
      </p:ext>
    </p:extLst>
  </p:cSld>
  <p:clrMapOvr>
    <a:masterClrMapping/>
  </p:clrMapOvr>
  <p:timing>
    <p:tnLst>
      <p:par>
        <p:cTn id="1" dur="indefinite" restart="never" nodeType="tmRoot"/>
      </p:par>
    </p:tnLst>
  </p:timing>
</p:sld>
</file>

<file path=ppt/theme/theme1.xml><?xml version="1.0" encoding="utf-8"?>
<a:theme xmlns:a="http://schemas.openxmlformats.org/drawingml/2006/main" name="William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3702</TotalTime>
  <Words>1414</Words>
  <Application>Microsoft Office PowerPoint</Application>
  <PresentationFormat>On-screen Show (16:9)</PresentationFormat>
  <Paragraphs>266</Paragraphs>
  <Slides>66</Slides>
  <Notes>45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66</vt:i4>
      </vt:variant>
    </vt:vector>
  </HeadingPairs>
  <TitlesOfParts>
    <vt:vector size="70" baseType="lpstr">
      <vt:lpstr>Arial</vt:lpstr>
      <vt:lpstr>Dosis</vt:lpstr>
      <vt:lpstr>Roboto</vt:lpstr>
      <vt:lpstr>William template</vt:lpstr>
      <vt:lpstr>Building Active Directory Lab for Red Teaming</vt:lpstr>
      <vt:lpstr>#whoami</vt:lpstr>
      <vt:lpstr>PowerPoint Presentation</vt:lpstr>
      <vt:lpstr>What is Active Directory ?</vt:lpstr>
      <vt:lpstr>What is Active Directory ?</vt:lpstr>
      <vt:lpstr>What is Forest?</vt:lpstr>
      <vt:lpstr>Active Directory Components</vt:lpstr>
      <vt:lpstr>Forest</vt:lpstr>
      <vt:lpstr>Domain Tree</vt:lpstr>
      <vt:lpstr>Domain</vt:lpstr>
      <vt:lpstr>Schema</vt:lpstr>
      <vt:lpstr>Object</vt:lpstr>
      <vt:lpstr>Organizational Units (OUs)</vt:lpstr>
      <vt:lpstr>Groups</vt:lpstr>
      <vt:lpstr>Users</vt:lpstr>
      <vt:lpstr>Computer </vt:lpstr>
      <vt:lpstr>Sites </vt:lpstr>
      <vt:lpstr>Global Catalog (GC)</vt:lpstr>
      <vt:lpstr>Group Policy</vt:lpstr>
      <vt:lpstr>Domain Trust</vt:lpstr>
      <vt:lpstr>Domain Trust</vt:lpstr>
      <vt:lpstr>Domain Trust </vt:lpstr>
      <vt:lpstr>Domain Trust </vt:lpstr>
      <vt:lpstr>Domain Trust </vt:lpstr>
      <vt:lpstr>Domain Trust </vt:lpstr>
      <vt:lpstr>Domain Trust </vt:lpstr>
      <vt:lpstr>Domain Trust </vt:lpstr>
      <vt:lpstr>Domain Trust </vt:lpstr>
      <vt:lpstr>Domain Trust </vt:lpstr>
      <vt:lpstr>Domain Trust </vt:lpstr>
      <vt:lpstr>Domain Trust </vt:lpstr>
      <vt:lpstr>Domain Trust </vt:lpstr>
      <vt:lpstr>Domain Trust </vt:lpstr>
      <vt:lpstr>Domain Trust </vt:lpstr>
      <vt:lpstr>Domain Trust </vt:lpstr>
      <vt:lpstr>Setup Active Directory</vt:lpstr>
      <vt:lpstr>Setup Active Directory</vt:lpstr>
      <vt:lpstr>Setup Active Directory</vt:lpstr>
      <vt:lpstr>Setup Active Directory</vt:lpstr>
      <vt:lpstr>Setup Active Directory</vt:lpstr>
      <vt:lpstr>Setup Active Directory</vt:lpstr>
      <vt:lpstr>Setup Active Directory</vt:lpstr>
      <vt:lpstr>Setup Active Directory</vt:lpstr>
      <vt:lpstr>Setup Active Directory</vt:lpstr>
      <vt:lpstr>Setup Active Directory</vt:lpstr>
      <vt:lpstr>Setup Active Directory</vt:lpstr>
      <vt:lpstr>Setup Active Directory</vt:lpstr>
      <vt:lpstr>Setup Active Directory</vt:lpstr>
      <vt:lpstr>Setup Active Directory</vt:lpstr>
      <vt:lpstr>Setup Active Directory</vt:lpstr>
      <vt:lpstr>Setup Active Directory</vt:lpstr>
      <vt:lpstr>Setup Active Directory</vt:lpstr>
      <vt:lpstr>Setup Active Directory</vt:lpstr>
      <vt:lpstr>Setup Active Directory</vt:lpstr>
      <vt:lpstr>Setup Active Directory</vt:lpstr>
      <vt:lpstr>Setup Active Directory</vt:lpstr>
      <vt:lpstr>Setup Active Directory</vt:lpstr>
      <vt:lpstr>Integrate Client Machine</vt:lpstr>
      <vt:lpstr>Integrate Client Machine</vt:lpstr>
      <vt:lpstr>Integrate Client Machine</vt:lpstr>
      <vt:lpstr>Integrate Client Machine</vt:lpstr>
      <vt:lpstr>Integrate Client Machine</vt:lpstr>
      <vt:lpstr>Integrate Client Machine</vt:lpstr>
      <vt:lpstr>Credits</vt:lpstr>
      <vt:lpstr>Reference</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DELL</dc:creator>
  <cp:lastModifiedBy>C0D3R</cp:lastModifiedBy>
  <cp:revision>239</cp:revision>
  <dcterms:modified xsi:type="dcterms:W3CDTF">2020-02-16T15:19:38Z</dcterms:modified>
</cp:coreProperties>
</file>